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9" r:id="rId1"/>
  </p:sldMasterIdLst>
  <p:notesMasterIdLst>
    <p:notesMasterId r:id="rId17"/>
  </p:notesMasterIdLst>
  <p:sldIdLst>
    <p:sldId id="256" r:id="rId2"/>
    <p:sldId id="257" r:id="rId3"/>
    <p:sldId id="259" r:id="rId4"/>
    <p:sldId id="260" r:id="rId5"/>
    <p:sldId id="258" r:id="rId6"/>
    <p:sldId id="261" r:id="rId7"/>
    <p:sldId id="262" r:id="rId8"/>
    <p:sldId id="263" r:id="rId9"/>
    <p:sldId id="264" r:id="rId10"/>
    <p:sldId id="265" r:id="rId11"/>
    <p:sldId id="266" r:id="rId12"/>
    <p:sldId id="267" r:id="rId13"/>
    <p:sldId id="270" r:id="rId14"/>
    <p:sldId id="269"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1DE5C5-DD24-4BD8-8066-5F251D77C577}" v="12" dt="2026-07-27T22:55:42.2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27" autoAdjust="0"/>
    <p:restoredTop sz="94660"/>
  </p:normalViewPr>
  <p:slideViewPr>
    <p:cSldViewPr snapToGrid="0">
      <p:cViewPr>
        <p:scale>
          <a:sx n="72" d="100"/>
          <a:sy n="72" d="100"/>
        </p:scale>
        <p:origin x="109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7072-C5A4-40DC-A7BD-1D70CB5627D8}" type="datetimeFigureOut">
              <a:rPr lang="en-US" smtClean="0"/>
              <a:t>7/26/2026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35EF2C-6A81-4607-9A06-F5EE35D3E852}" type="slidenum">
              <a:rPr lang="en-US" smtClean="0"/>
              <a:t>‹#›</a:t>
            </a:fld>
            <a:endParaRPr lang="en-US"/>
          </a:p>
        </p:txBody>
      </p:sp>
    </p:spTree>
    <p:extLst>
      <p:ext uri="{BB962C8B-B14F-4D97-AF65-F5344CB8AC3E}">
        <p14:creationId xmlns:p14="http://schemas.microsoft.com/office/powerpoint/2010/main" val="1242394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35EF2C-6A81-4607-9A06-F5EE35D3E852}" type="slidenum">
              <a:rPr lang="en-US" smtClean="0"/>
              <a:t>4</a:t>
            </a:fld>
            <a:endParaRPr lang="en-US"/>
          </a:p>
        </p:txBody>
      </p:sp>
    </p:spTree>
    <p:extLst>
      <p:ext uri="{BB962C8B-B14F-4D97-AF65-F5344CB8AC3E}">
        <p14:creationId xmlns:p14="http://schemas.microsoft.com/office/powerpoint/2010/main" val="1736891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35EF2C-6A81-4607-9A06-F5EE35D3E852}" type="slidenum">
              <a:rPr lang="en-US" smtClean="0"/>
              <a:t>5</a:t>
            </a:fld>
            <a:endParaRPr lang="en-US"/>
          </a:p>
        </p:txBody>
      </p:sp>
    </p:spTree>
    <p:extLst>
      <p:ext uri="{BB962C8B-B14F-4D97-AF65-F5344CB8AC3E}">
        <p14:creationId xmlns:p14="http://schemas.microsoft.com/office/powerpoint/2010/main" val="2903472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35EF2C-6A81-4607-9A06-F5EE35D3E852}" type="slidenum">
              <a:rPr lang="en-US" smtClean="0"/>
              <a:t>6</a:t>
            </a:fld>
            <a:endParaRPr lang="en-US"/>
          </a:p>
        </p:txBody>
      </p:sp>
    </p:spTree>
    <p:extLst>
      <p:ext uri="{BB962C8B-B14F-4D97-AF65-F5344CB8AC3E}">
        <p14:creationId xmlns:p14="http://schemas.microsoft.com/office/powerpoint/2010/main" val="755963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35EF2C-6A81-4607-9A06-F5EE35D3E852}" type="slidenum">
              <a:rPr lang="en-US" smtClean="0"/>
              <a:t>8</a:t>
            </a:fld>
            <a:endParaRPr lang="en-US"/>
          </a:p>
        </p:txBody>
      </p:sp>
    </p:spTree>
    <p:extLst>
      <p:ext uri="{BB962C8B-B14F-4D97-AF65-F5344CB8AC3E}">
        <p14:creationId xmlns:p14="http://schemas.microsoft.com/office/powerpoint/2010/main" val="4008423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35EF2C-6A81-4607-9A06-F5EE35D3E852}" type="slidenum">
              <a:rPr lang="en-US" smtClean="0"/>
              <a:t>15</a:t>
            </a:fld>
            <a:endParaRPr lang="en-US"/>
          </a:p>
        </p:txBody>
      </p:sp>
    </p:spTree>
    <p:extLst>
      <p:ext uri="{BB962C8B-B14F-4D97-AF65-F5344CB8AC3E}">
        <p14:creationId xmlns:p14="http://schemas.microsoft.com/office/powerpoint/2010/main" val="3795382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7CF0BCE0-945C-4FDF-95A1-2149B1FF5B83}" type="datetimeFigureOut">
              <a:rPr lang="en-US" smtClean="0"/>
              <a:t>7/24/2026</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Slide Number Placeholder 5"/>
          <p:cNvSpPr>
            <a:spLocks noGrp="1"/>
          </p:cNvSpPr>
          <p:nvPr>
            <p:ph type="sldNum" sz="quarter" idx="12"/>
          </p:nvPr>
        </p:nvSpPr>
        <p:spPr>
          <a:xfrm>
            <a:off x="10352540" y="295729"/>
            <a:ext cx="838199" cy="767687"/>
          </a:xfrm>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372075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lgn="r"/>
            <a:fld id="{7CF0BCE0-945C-4FDF-95A1-2149B1FF5B83}" type="datetimeFigureOut">
              <a:rPr lang="en-US" smtClean="0"/>
              <a:pPr algn="r"/>
              <a:t>7/24/2026</a:t>
            </a:fld>
            <a:endParaRPr lang="en-US" dirty="0"/>
          </a:p>
        </p:txBody>
      </p:sp>
      <p:sp>
        <p:nvSpPr>
          <p:cNvPr id="6" name="Footer Placeholder 5"/>
          <p:cNvSpPr>
            <a:spLocks noGrp="1"/>
          </p:cNvSpPr>
          <p:nvPr>
            <p:ph type="ftr" sz="quarter" idx="11"/>
          </p:nvPr>
        </p:nvSpPr>
        <p:spPr/>
        <p:txBody>
          <a:bodyPr/>
          <a:lstStyle/>
          <a:p>
            <a:endParaRPr lang="en-US" sz="1000"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CD77608-3819-479B-BB98-C216BA724EFE}" type="slidenum">
              <a:rPr lang="en-US" smtClean="0"/>
              <a:pPr/>
              <a:t>‹#›</a:t>
            </a:fld>
            <a:endParaRPr lang="en-US" sz="1000" dirty="0"/>
          </a:p>
        </p:txBody>
      </p:sp>
    </p:spTree>
    <p:extLst>
      <p:ext uri="{BB962C8B-B14F-4D97-AF65-F5344CB8AC3E}">
        <p14:creationId xmlns:p14="http://schemas.microsoft.com/office/powerpoint/2010/main" val="1982305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txBody>
            <a:bodyPr/>
            <a:lstStyle/>
            <a:p>
              <a:endParaRPr lang="en-US"/>
            </a:p>
          </p:txBody>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algn="r"/>
            <a:fld id="{7CF0BCE0-945C-4FDF-95A1-2149B1FF5B83}" type="datetimeFigureOut">
              <a:rPr lang="en-US" smtClean="0"/>
              <a:pPr algn="r"/>
              <a:t>7/24/2026</a:t>
            </a:fld>
            <a:endParaRPr lang="en-US" dirty="0"/>
          </a:p>
        </p:txBody>
      </p:sp>
      <p:sp>
        <p:nvSpPr>
          <p:cNvPr id="5" name="Footer Placeholder 4"/>
          <p:cNvSpPr>
            <a:spLocks noGrp="1"/>
          </p:cNvSpPr>
          <p:nvPr>
            <p:ph type="ftr" sz="quarter" idx="11"/>
          </p:nvPr>
        </p:nvSpPr>
        <p:spPr/>
        <p:txBody>
          <a:bodyPr/>
          <a:lstStyle/>
          <a:p>
            <a:endParaRPr lang="en-US" sz="1000"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12"/>
          </p:nvPr>
        </p:nvSpPr>
        <p:spPr/>
        <p:txBody>
          <a:bodyPr/>
          <a:lstStyle/>
          <a:p>
            <a:fld id="{4CD77608-3819-479B-BB98-C216BA724EFE}" type="slidenum">
              <a:rPr lang="en-US" smtClean="0"/>
              <a:pPr/>
              <a:t>‹#›</a:t>
            </a:fld>
            <a:endParaRPr lang="en-US" sz="1000" dirty="0"/>
          </a:p>
        </p:txBody>
      </p:sp>
    </p:spTree>
    <p:extLst>
      <p:ext uri="{BB962C8B-B14F-4D97-AF65-F5344CB8AC3E}">
        <p14:creationId xmlns:p14="http://schemas.microsoft.com/office/powerpoint/2010/main" val="19698224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algn="r"/>
            <a:fld id="{7CF0BCE0-945C-4FDF-95A1-2149B1FF5B83}" type="datetimeFigureOut">
              <a:rPr lang="en-US" smtClean="0"/>
              <a:pPr algn="r"/>
              <a:t>7/24/2026</a:t>
            </a:fld>
            <a:endParaRPr lang="en-US" dirty="0"/>
          </a:p>
        </p:txBody>
      </p:sp>
      <p:sp>
        <p:nvSpPr>
          <p:cNvPr id="5" name="Footer Placeholder 4"/>
          <p:cNvSpPr>
            <a:spLocks noGrp="1"/>
          </p:cNvSpPr>
          <p:nvPr>
            <p:ph type="ftr" sz="quarter" idx="11"/>
          </p:nvPr>
        </p:nvSpPr>
        <p:spPr/>
        <p:txBody>
          <a:bodyPr/>
          <a:lstStyle/>
          <a:p>
            <a:endParaRPr lang="en-US" sz="1000"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CD77608-3819-479B-BB98-C216BA724EFE}" type="slidenum">
              <a:rPr lang="en-US" smtClean="0"/>
              <a:pPr/>
              <a:t>‹#›</a:t>
            </a:fld>
            <a:endParaRPr lang="en-US" sz="1000" dirty="0"/>
          </a:p>
        </p:txBody>
      </p:sp>
    </p:spTree>
    <p:extLst>
      <p:ext uri="{BB962C8B-B14F-4D97-AF65-F5344CB8AC3E}">
        <p14:creationId xmlns:p14="http://schemas.microsoft.com/office/powerpoint/2010/main" val="42272427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lgn="r"/>
            <a:fld id="{7CF0BCE0-945C-4FDF-95A1-2149B1FF5B83}" type="datetimeFigureOut">
              <a:rPr lang="en-US" smtClean="0"/>
              <a:pPr algn="r"/>
              <a:t>7/24/2026</a:t>
            </a:fld>
            <a:endParaRPr lang="en-US" dirty="0"/>
          </a:p>
        </p:txBody>
      </p:sp>
      <p:sp>
        <p:nvSpPr>
          <p:cNvPr id="5" name="Footer Placeholder 4"/>
          <p:cNvSpPr>
            <a:spLocks noGrp="1"/>
          </p:cNvSpPr>
          <p:nvPr>
            <p:ph type="ftr" sz="quarter" idx="11"/>
          </p:nvPr>
        </p:nvSpPr>
        <p:spPr/>
        <p:txBody>
          <a:bodyPr/>
          <a:lstStyle/>
          <a:p>
            <a:endParaRPr lang="en-US" sz="1000"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CD77608-3819-479B-BB98-C216BA724EFE}" type="slidenum">
              <a:rPr lang="en-US" smtClean="0"/>
              <a:pPr/>
              <a:t>‹#›</a:t>
            </a:fld>
            <a:endParaRPr lang="en-US" sz="1000" dirty="0"/>
          </a:p>
        </p:txBody>
      </p:sp>
    </p:spTree>
    <p:extLst>
      <p:ext uri="{BB962C8B-B14F-4D97-AF65-F5344CB8AC3E}">
        <p14:creationId xmlns:p14="http://schemas.microsoft.com/office/powerpoint/2010/main" val="1027869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lgn="r"/>
            <a:fld id="{7CF0BCE0-945C-4FDF-95A1-2149B1FF5B83}" type="datetimeFigureOut">
              <a:rPr lang="en-US" smtClean="0"/>
              <a:pPr algn="r"/>
              <a:t>7/24/2026</a:t>
            </a:fld>
            <a:endParaRPr lang="en-US" dirty="0"/>
          </a:p>
        </p:txBody>
      </p:sp>
      <p:sp>
        <p:nvSpPr>
          <p:cNvPr id="8" name="Footer Placeholder 7"/>
          <p:cNvSpPr>
            <a:spLocks noGrp="1"/>
          </p:cNvSpPr>
          <p:nvPr>
            <p:ph type="ftr" sz="quarter" idx="11"/>
          </p:nvPr>
        </p:nvSpPr>
        <p:spPr/>
        <p:txBody>
          <a:bodyPr/>
          <a:lstStyle/>
          <a:p>
            <a:endParaRPr lang="en-US" sz="1000" dirty="0"/>
          </a:p>
        </p:txBody>
      </p:sp>
      <p:sp>
        <p:nvSpPr>
          <p:cNvPr id="9" name="Slide Number Placeholder 8"/>
          <p:cNvSpPr>
            <a:spLocks noGrp="1"/>
          </p:cNvSpPr>
          <p:nvPr>
            <p:ph type="sldNum" sz="quarter" idx="12"/>
          </p:nvPr>
        </p:nvSpPr>
        <p:spPr/>
        <p:txBody>
          <a:bodyPr/>
          <a:lstStyle/>
          <a:p>
            <a:fld id="{4CD77608-3819-479B-BB98-C216BA724EFE}" type="slidenum">
              <a:rPr lang="en-US" smtClean="0"/>
              <a:pPr/>
              <a:t>‹#›</a:t>
            </a:fld>
            <a:endParaRPr lang="en-US" sz="1000" dirty="0"/>
          </a:p>
        </p:txBody>
      </p:sp>
    </p:spTree>
    <p:extLst>
      <p:ext uri="{BB962C8B-B14F-4D97-AF65-F5344CB8AC3E}">
        <p14:creationId xmlns:p14="http://schemas.microsoft.com/office/powerpoint/2010/main" val="535071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pPr algn="r"/>
            <a:fld id="{7CF0BCE0-945C-4FDF-95A1-2149B1FF5B83}" type="datetimeFigureOut">
              <a:rPr lang="en-US" smtClean="0"/>
              <a:pPr algn="r"/>
              <a:t>7/24/2026</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sz="1000" dirty="0"/>
          </a:p>
        </p:txBody>
      </p:sp>
      <p:sp>
        <p:nvSpPr>
          <p:cNvPr id="9" name="Slide Number Placeholder 8"/>
          <p:cNvSpPr>
            <a:spLocks noGrp="1"/>
          </p:cNvSpPr>
          <p:nvPr>
            <p:ph type="sldNum" sz="quarter" idx="12"/>
          </p:nvPr>
        </p:nvSpPr>
        <p:spPr/>
        <p:txBody>
          <a:bodyPr/>
          <a:lstStyle/>
          <a:p>
            <a:fld id="{4CD77608-3819-479B-BB98-C216BA724EFE}" type="slidenum">
              <a:rPr lang="en-US" smtClean="0"/>
              <a:pPr/>
              <a:t>‹#›</a:t>
            </a:fld>
            <a:endParaRPr lang="en-US" sz="1000" dirty="0"/>
          </a:p>
        </p:txBody>
      </p:sp>
    </p:spTree>
    <p:extLst>
      <p:ext uri="{BB962C8B-B14F-4D97-AF65-F5344CB8AC3E}">
        <p14:creationId xmlns:p14="http://schemas.microsoft.com/office/powerpoint/2010/main" val="1389195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7CF0BCE0-945C-4FDF-95A1-2149B1FF5B83}"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803453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7CF0BCE0-945C-4FDF-95A1-2149B1FF5B83}"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303018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F0BCE0-945C-4FDF-95A1-2149B1FF5B83}"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45929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F0BCE0-945C-4FDF-95A1-2149B1FF5B83}" type="datetimeFigureOut">
              <a:rPr lang="en-US" smtClean="0"/>
              <a:t>7/24/2026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039274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F0BCE0-945C-4FDF-95A1-2149B1FF5B83}"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3845841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F0BCE0-945C-4FDF-95A1-2149B1FF5B83}" type="datetimeFigureOut">
              <a:rPr lang="en-US" smtClean="0"/>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492824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F0BCE0-945C-4FDF-95A1-2149B1FF5B83}" type="datetimeFigureOut">
              <a:rPr lang="en-US" smtClean="0"/>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608177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F0BCE0-945C-4FDF-95A1-2149B1FF5B83}" type="datetimeFigureOut">
              <a:rPr lang="en-US" smtClean="0"/>
              <a:t>7/24/2026</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483749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F0BCE0-945C-4FDF-95A1-2149B1FF5B83}"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3711755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F0BCE0-945C-4FDF-95A1-2149B1FF5B83}"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846116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algn="r"/>
            <a:fld id="{7CF0BCE0-945C-4FDF-95A1-2149B1FF5B83}" type="datetimeFigureOut">
              <a:rPr lang="en-US" smtClean="0"/>
              <a:pPr algn="r"/>
              <a:t>7/24/2026</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sz="1000"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4CD77608-3819-479B-BB98-C216BA724EFE}" type="slidenum">
              <a:rPr lang="en-US" smtClean="0"/>
              <a:pPr/>
              <a:t>‹#›</a:t>
            </a:fld>
            <a:endParaRPr lang="en-US" sz="1000" dirty="0"/>
          </a:p>
        </p:txBody>
      </p:sp>
    </p:spTree>
    <p:extLst>
      <p:ext uri="{BB962C8B-B14F-4D97-AF65-F5344CB8AC3E}">
        <p14:creationId xmlns:p14="http://schemas.microsoft.com/office/powerpoint/2010/main" val="2207898066"/>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1" r:id="rId12"/>
    <p:sldLayoutId id="2147483902" r:id="rId13"/>
    <p:sldLayoutId id="2147483903" r:id="rId14"/>
    <p:sldLayoutId id="2147483904" r:id="rId15"/>
    <p:sldLayoutId id="2147483905" r:id="rId16"/>
    <p:sldLayoutId id="2147483906"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www.epa.gov/"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hyperlink" Target="http://www.nps.gov/" TargetMode="External"/><Relationship Id="rId4" Type="http://schemas.openxmlformats.org/officeDocument/2006/relationships/hyperlink" Target="http://www.dnr/"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302C4-27D8-77C7-BFD5-C13EEFCBE046}"/>
              </a:ext>
            </a:extLst>
          </p:cNvPr>
          <p:cNvSpPr>
            <a:spLocks noGrp="1"/>
          </p:cNvSpPr>
          <p:nvPr>
            <p:ph type="ctrTitle"/>
          </p:nvPr>
        </p:nvSpPr>
        <p:spPr>
          <a:xfrm>
            <a:off x="540000" y="540000"/>
            <a:ext cx="4500561" cy="4259814"/>
          </a:xfrm>
        </p:spPr>
        <p:txBody>
          <a:bodyPr>
            <a:normAutofit fontScale="90000"/>
          </a:bodyPr>
          <a:lstStyle/>
          <a:p>
            <a:pPr algn="ctr"/>
            <a:r>
              <a:rPr lang="en-US" sz="3200" dirty="0"/>
              <a:t>The Journey of Artemus</a:t>
            </a:r>
            <a:br>
              <a:rPr lang="en-US" sz="3200" dirty="0"/>
            </a:br>
            <a:r>
              <a:rPr lang="en-US" sz="3200" dirty="0"/>
              <a:t>By</a:t>
            </a:r>
            <a:br>
              <a:rPr lang="en-US" sz="3200" dirty="0"/>
            </a:br>
            <a:r>
              <a:rPr lang="en-US" sz="3200" dirty="0"/>
              <a:t> Barry Duty</a:t>
            </a:r>
            <a:br>
              <a:rPr lang="en-US" sz="3200" dirty="0"/>
            </a:br>
            <a:br>
              <a:rPr lang="en-US" sz="3200" dirty="0"/>
            </a:br>
            <a:br>
              <a:rPr lang="en-US" sz="3200" dirty="0"/>
            </a:br>
            <a:br>
              <a:rPr lang="en-US" sz="3200" dirty="0"/>
            </a:br>
            <a:br>
              <a:rPr lang="en-US" sz="3200" dirty="0"/>
            </a:br>
            <a:r>
              <a:rPr lang="en-US" sz="3200" dirty="0"/>
              <a:t>Developing New Worlds</a:t>
            </a:r>
          </a:p>
        </p:txBody>
      </p:sp>
      <p:sp>
        <p:nvSpPr>
          <p:cNvPr id="3" name="Subtitle 2">
            <a:extLst>
              <a:ext uri="{FF2B5EF4-FFF2-40B4-BE49-F238E27FC236}">
                <a16:creationId xmlns:a16="http://schemas.microsoft.com/office/drawing/2014/main" id="{A1B05824-62E4-D9CC-57FF-6722AB1394F1}"/>
              </a:ext>
            </a:extLst>
          </p:cNvPr>
          <p:cNvSpPr>
            <a:spLocks noGrp="1"/>
          </p:cNvSpPr>
          <p:nvPr>
            <p:ph type="subTitle" idx="1"/>
          </p:nvPr>
        </p:nvSpPr>
        <p:spPr>
          <a:xfrm>
            <a:off x="540000" y="3913238"/>
            <a:ext cx="4500561" cy="2395487"/>
          </a:xfrm>
        </p:spPr>
        <p:txBody>
          <a:bodyPr>
            <a:normAutofit/>
          </a:bodyPr>
          <a:lstStyle/>
          <a:p>
            <a:endParaRPr lang="en-US" dirty="0"/>
          </a:p>
          <a:p>
            <a:endParaRPr lang="en-US" dirty="0"/>
          </a:p>
          <a:p>
            <a:pPr algn="ctr"/>
            <a:r>
              <a:rPr lang="en-US" dirty="0"/>
              <a:t>At</a:t>
            </a:r>
          </a:p>
          <a:p>
            <a:pPr algn="ctr"/>
            <a:r>
              <a:rPr lang="en-US" dirty="0"/>
              <a:t>Full Sail University</a:t>
            </a:r>
          </a:p>
          <a:p>
            <a:pPr algn="ctr"/>
            <a:r>
              <a:rPr lang="en-US" dirty="0"/>
              <a:t>with</a:t>
            </a:r>
          </a:p>
          <a:p>
            <a:pPr algn="ctr"/>
            <a:r>
              <a:rPr lang="en-US" dirty="0"/>
              <a:t>Josh Collier</a:t>
            </a:r>
          </a:p>
          <a:p>
            <a:endParaRPr lang="en-US" dirty="0"/>
          </a:p>
          <a:p>
            <a:endParaRPr lang="en-US" dirty="0"/>
          </a:p>
          <a:p>
            <a:pPr algn="ctr"/>
            <a:endParaRPr lang="en-US" dirty="0"/>
          </a:p>
        </p:txBody>
      </p:sp>
      <p:pic>
        <p:nvPicPr>
          <p:cNvPr id="56" name="Picture 55">
            <a:extLst>
              <a:ext uri="{FF2B5EF4-FFF2-40B4-BE49-F238E27FC236}">
                <a16:creationId xmlns:a16="http://schemas.microsoft.com/office/drawing/2014/main" id="{04766B53-30D5-63D0-587B-96910665D727}"/>
              </a:ext>
            </a:extLst>
          </p:cNvPr>
          <p:cNvPicPr>
            <a:picLocks noChangeAspect="1"/>
          </p:cNvPicPr>
          <p:nvPr/>
        </p:nvPicPr>
        <p:blipFill>
          <a:blip r:embed="rId2"/>
          <a:srcRect l="14511" r="28240" b="1"/>
          <a:stretch>
            <a:fillRect/>
          </a:stretch>
        </p:blipFill>
        <p:spPr>
          <a:xfrm>
            <a:off x="4896763" y="-1"/>
            <a:ext cx="6858000" cy="6858000"/>
          </a:xfrm>
          <a:custGeom>
            <a:avLst/>
            <a:gdLst/>
            <a:ahLst/>
            <a:cxnLst/>
            <a:rect l="l" t="t" r="r" b="b"/>
            <a:pathLst>
              <a:path w="6858000" h="6858000">
                <a:moveTo>
                  <a:pt x="3429001" y="0"/>
                </a:moveTo>
                <a:cubicBezTo>
                  <a:pt x="5322784" y="0"/>
                  <a:pt x="6858000" y="1535216"/>
                  <a:pt x="6858000" y="3429001"/>
                </a:cubicBezTo>
                <a:cubicBezTo>
                  <a:pt x="6858000" y="5322785"/>
                  <a:pt x="5322784" y="6858000"/>
                  <a:pt x="3429001" y="6858000"/>
                </a:cubicBezTo>
                <a:cubicBezTo>
                  <a:pt x="1535216" y="6858000"/>
                  <a:pt x="0" y="5322785"/>
                  <a:pt x="0" y="3429001"/>
                </a:cubicBezTo>
                <a:cubicBezTo>
                  <a:pt x="0" y="1535216"/>
                  <a:pt x="1535216" y="0"/>
                  <a:pt x="3429001" y="0"/>
                </a:cubicBezTo>
                <a:close/>
              </a:path>
            </a:pathLst>
          </a:custGeom>
          <a:effectLst>
            <a:softEdge rad="1016000"/>
          </a:effectLst>
        </p:spPr>
      </p:pic>
    </p:spTree>
    <p:extLst>
      <p:ext uri="{BB962C8B-B14F-4D97-AF65-F5344CB8AC3E}">
        <p14:creationId xmlns:p14="http://schemas.microsoft.com/office/powerpoint/2010/main" val="3002977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2" name="Group 61">
            <a:extLst>
              <a:ext uri="{FF2B5EF4-FFF2-40B4-BE49-F238E27FC236}">
                <a16:creationId xmlns:a16="http://schemas.microsoft.com/office/drawing/2014/main" id="{ADF228AF-822F-4819-9EB8-406258D6BB0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63" name="Rectangle 62">
              <a:extLst>
                <a:ext uri="{FF2B5EF4-FFF2-40B4-BE49-F238E27FC236}">
                  <a16:creationId xmlns:a16="http://schemas.microsoft.com/office/drawing/2014/main" id="{38D7DDBD-CAAB-4AE7-930D-FCE007CBD5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4" name="Oval 63">
              <a:extLst>
                <a:ext uri="{FF2B5EF4-FFF2-40B4-BE49-F238E27FC236}">
                  <a16:creationId xmlns:a16="http://schemas.microsoft.com/office/drawing/2014/main" id="{1DFEF9B7-500D-44A2-952F-C322F13C98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5" name="Oval 64">
              <a:extLst>
                <a:ext uri="{FF2B5EF4-FFF2-40B4-BE49-F238E27FC236}">
                  <a16:creationId xmlns:a16="http://schemas.microsoft.com/office/drawing/2014/main" id="{C4137BE8-DA41-4563-A6DE-A5D80DE6E7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6" name="Oval 65">
              <a:extLst>
                <a:ext uri="{FF2B5EF4-FFF2-40B4-BE49-F238E27FC236}">
                  <a16:creationId xmlns:a16="http://schemas.microsoft.com/office/drawing/2014/main" id="{D8D380D3-7714-4E3F-8BA2-66B22BFD4D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7" name="Oval 66">
              <a:extLst>
                <a:ext uri="{FF2B5EF4-FFF2-40B4-BE49-F238E27FC236}">
                  <a16:creationId xmlns:a16="http://schemas.microsoft.com/office/drawing/2014/main" id="{4ECA7627-07BD-4F00-90E9-C6BB2199E3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8" name="Oval 67">
              <a:extLst>
                <a:ext uri="{FF2B5EF4-FFF2-40B4-BE49-F238E27FC236}">
                  <a16:creationId xmlns:a16="http://schemas.microsoft.com/office/drawing/2014/main" id="{261968C9-1992-4391-8E5B-1F358BB645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9" name="Freeform 5">
              <a:extLst>
                <a:ext uri="{FF2B5EF4-FFF2-40B4-BE49-F238E27FC236}">
                  <a16:creationId xmlns:a16="http://schemas.microsoft.com/office/drawing/2014/main" id="{308983D8-1DA4-4D97-A8B5-59825C0E4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70" name="Freeform 5">
              <a:extLst>
                <a:ext uri="{FF2B5EF4-FFF2-40B4-BE49-F238E27FC236}">
                  <a16:creationId xmlns:a16="http://schemas.microsoft.com/office/drawing/2014/main" id="{009B6231-043B-4F66-BCC4-813B76F776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71" name="Freeform 5">
              <a:extLst>
                <a:ext uri="{FF2B5EF4-FFF2-40B4-BE49-F238E27FC236}">
                  <a16:creationId xmlns:a16="http://schemas.microsoft.com/office/drawing/2014/main" id="{36B7E87D-14CF-4349-AC4D-69DF5D84EBB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73" name="Rectangle 72">
            <a:extLst>
              <a:ext uri="{FF2B5EF4-FFF2-40B4-BE49-F238E27FC236}">
                <a16:creationId xmlns:a16="http://schemas.microsoft.com/office/drawing/2014/main" id="{4EB623E5-BC7C-4763-B7CD-C7D5F91F12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5" name="Rectangle 74">
            <a:extLst>
              <a:ext uri="{FF2B5EF4-FFF2-40B4-BE49-F238E27FC236}">
                <a16:creationId xmlns:a16="http://schemas.microsoft.com/office/drawing/2014/main" id="{FC485557-E744-401B-A251-3650FAEEA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en-US"/>
          </a:p>
        </p:txBody>
      </p:sp>
      <p:sp>
        <p:nvSpPr>
          <p:cNvPr id="77" name="Freeform: Shape 76">
            <a:extLst>
              <a:ext uri="{FF2B5EF4-FFF2-40B4-BE49-F238E27FC236}">
                <a16:creationId xmlns:a16="http://schemas.microsoft.com/office/drawing/2014/main" id="{986D68AF-6B45-4B98-8634-61D8C9C05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txBody>
          <a:bodyPr/>
          <a:lstStyle/>
          <a:p>
            <a:endParaRPr lang="en-US"/>
          </a:p>
        </p:txBody>
      </p:sp>
      <p:sp>
        <p:nvSpPr>
          <p:cNvPr id="79" name="Freeform 5">
            <a:extLst>
              <a:ext uri="{FF2B5EF4-FFF2-40B4-BE49-F238E27FC236}">
                <a16:creationId xmlns:a16="http://schemas.microsoft.com/office/drawing/2014/main" id="{0143DE54-7BFF-4B29-8566-DF80EE4CCB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en-US"/>
          </a:p>
        </p:txBody>
      </p:sp>
      <p:sp>
        <p:nvSpPr>
          <p:cNvPr id="2" name="Title 1">
            <a:extLst>
              <a:ext uri="{FF2B5EF4-FFF2-40B4-BE49-F238E27FC236}">
                <a16:creationId xmlns:a16="http://schemas.microsoft.com/office/drawing/2014/main" id="{3B93C3AB-FBCB-629D-74D0-667A0160E685}"/>
              </a:ext>
            </a:extLst>
          </p:cNvPr>
          <p:cNvSpPr>
            <a:spLocks noGrp="1"/>
          </p:cNvSpPr>
          <p:nvPr>
            <p:ph type="title"/>
          </p:nvPr>
        </p:nvSpPr>
        <p:spPr>
          <a:xfrm>
            <a:off x="1154955" y="973668"/>
            <a:ext cx="2942210" cy="1020232"/>
          </a:xfrm>
        </p:spPr>
        <p:txBody>
          <a:bodyPr vert="horz" lIns="91440" tIns="45720" rIns="91440" bIns="45720" rtlCol="0" anchor="ctr">
            <a:normAutofit/>
          </a:bodyPr>
          <a:lstStyle/>
          <a:p>
            <a:r>
              <a:rPr lang="en-US" sz="3600" b="0" i="0" kern="1200">
                <a:solidFill>
                  <a:srgbClr val="FFFFFE"/>
                </a:solidFill>
                <a:latin typeface="+mj-lt"/>
                <a:ea typeface="+mj-ea"/>
                <a:cs typeface="+mj-cs"/>
              </a:rPr>
              <a:t>Water</a:t>
            </a:r>
          </a:p>
        </p:txBody>
      </p:sp>
      <p:sp>
        <p:nvSpPr>
          <p:cNvPr id="81" name="Freeform 5">
            <a:extLst>
              <a:ext uri="{FF2B5EF4-FFF2-40B4-BE49-F238E27FC236}">
                <a16:creationId xmlns:a16="http://schemas.microsoft.com/office/drawing/2014/main" id="{7C661810-D461-4214-A635-30A7D17140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en-US"/>
          </a:p>
        </p:txBody>
      </p:sp>
      <p:pic>
        <p:nvPicPr>
          <p:cNvPr id="5" name="Picture 4">
            <a:extLst>
              <a:ext uri="{FF2B5EF4-FFF2-40B4-BE49-F238E27FC236}">
                <a16:creationId xmlns:a16="http://schemas.microsoft.com/office/drawing/2014/main" id="{264E263A-662F-29D6-4246-43968B5A3D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4607" y="1251445"/>
            <a:ext cx="3113903" cy="4355109"/>
          </a:xfrm>
          <a:prstGeom prst="rect">
            <a:avLst/>
          </a:prstGeom>
        </p:spPr>
      </p:pic>
      <p:pic>
        <p:nvPicPr>
          <p:cNvPr id="7" name="Graphic 6" descr="Ferry">
            <a:extLst>
              <a:ext uri="{FF2B5EF4-FFF2-40B4-BE49-F238E27FC236}">
                <a16:creationId xmlns:a16="http://schemas.microsoft.com/office/drawing/2014/main" id="{BA46AC24-AAB5-9280-DF3D-7414589AAF8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72236" y="1872047"/>
            <a:ext cx="3113904" cy="3113904"/>
          </a:xfrm>
          <a:prstGeom prst="rect">
            <a:avLst/>
          </a:prstGeom>
        </p:spPr>
      </p:pic>
      <p:sp>
        <p:nvSpPr>
          <p:cNvPr id="83" name="Rectangle 82">
            <a:extLst>
              <a:ext uri="{FF2B5EF4-FFF2-40B4-BE49-F238E27FC236}">
                <a16:creationId xmlns:a16="http://schemas.microsoft.com/office/drawing/2014/main" id="{ED6475A3-FF98-4FA0-B527-600EBA9BD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Text Placeholder 2">
            <a:extLst>
              <a:ext uri="{FF2B5EF4-FFF2-40B4-BE49-F238E27FC236}">
                <a16:creationId xmlns:a16="http://schemas.microsoft.com/office/drawing/2014/main" id="{F25609B0-243E-C8D1-569A-0CD8553E0322}"/>
              </a:ext>
            </a:extLst>
          </p:cNvPr>
          <p:cNvSpPr>
            <a:spLocks noGrp="1"/>
          </p:cNvSpPr>
          <p:nvPr>
            <p:ph type="body" sz="half" idx="2"/>
          </p:nvPr>
        </p:nvSpPr>
        <p:spPr>
          <a:xfrm>
            <a:off x="1154955" y="2120900"/>
            <a:ext cx="3133726" cy="3898900"/>
          </a:xfrm>
        </p:spPr>
        <p:txBody>
          <a:bodyPr vert="horz" lIns="91440" tIns="45720" rIns="91440" bIns="45720" rtlCol="0">
            <a:normAutofit/>
          </a:bodyPr>
          <a:lstStyle/>
          <a:p>
            <a:pPr>
              <a:lnSpc>
                <a:spcPct val="90000"/>
              </a:lnSpc>
              <a:buFont typeface="Wingdings 3" charset="2"/>
              <a:buChar char=""/>
            </a:pPr>
            <a:r>
              <a:rPr lang="en-US" sz="1500">
                <a:solidFill>
                  <a:srgbClr val="FFFFFE"/>
                </a:solidFill>
              </a:rPr>
              <a:t>The eaglet was born at Sand Point at the southern point of Lake Huron. The second largest by surface area and the third largest by volume, featuring a surface area of 23,000 square miles. The average depth of 195 feet and the longest shoreline of all the Great Lakes. Maximum depth is 250 feet. It overflows into the St. Clair River to Lake Erie. On the west side of the bay has an enormous fish and wildlife of any other Great Lake. On that Lake, there is an Island, it is the largest island on any U.S. Lake, from this point they can see for miles.</a:t>
            </a:r>
          </a:p>
        </p:txBody>
      </p:sp>
    </p:spTree>
    <p:extLst>
      <p:ext uri="{BB962C8B-B14F-4D97-AF65-F5344CB8AC3E}">
        <p14:creationId xmlns:p14="http://schemas.microsoft.com/office/powerpoint/2010/main" val="3060125682"/>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73" name="Group 172">
            <a:extLst>
              <a:ext uri="{FF2B5EF4-FFF2-40B4-BE49-F238E27FC236}">
                <a16:creationId xmlns:a16="http://schemas.microsoft.com/office/drawing/2014/main" id="{FAEF28A3-012D-4640-B8B8-1EF6EAF723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87" name="Rectangle 86">
              <a:extLst>
                <a:ext uri="{FF2B5EF4-FFF2-40B4-BE49-F238E27FC236}">
                  <a16:creationId xmlns:a16="http://schemas.microsoft.com/office/drawing/2014/main" id="{F3B2F1C2-14D3-4A53-B329-323795BCF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8" name="Oval 87">
              <a:extLst>
                <a:ext uri="{FF2B5EF4-FFF2-40B4-BE49-F238E27FC236}">
                  <a16:creationId xmlns:a16="http://schemas.microsoft.com/office/drawing/2014/main" id="{194E879E-1515-4211-8F1B-B68A92B2C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9" name="Oval 88">
              <a:extLst>
                <a:ext uri="{FF2B5EF4-FFF2-40B4-BE49-F238E27FC236}">
                  <a16:creationId xmlns:a16="http://schemas.microsoft.com/office/drawing/2014/main" id="{F7137E7D-1F4E-498A-97D1-0E1FE6FC6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0" name="Oval 89">
              <a:extLst>
                <a:ext uri="{FF2B5EF4-FFF2-40B4-BE49-F238E27FC236}">
                  <a16:creationId xmlns:a16="http://schemas.microsoft.com/office/drawing/2014/main" id="{91375183-B6E5-43E0-B28F-39EC90838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1" name="Oval 90">
              <a:extLst>
                <a:ext uri="{FF2B5EF4-FFF2-40B4-BE49-F238E27FC236}">
                  <a16:creationId xmlns:a16="http://schemas.microsoft.com/office/drawing/2014/main" id="{267F36BD-A8AF-4304-A662-1007CC174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2" name="Oval 91">
              <a:extLst>
                <a:ext uri="{FF2B5EF4-FFF2-40B4-BE49-F238E27FC236}">
                  <a16:creationId xmlns:a16="http://schemas.microsoft.com/office/drawing/2014/main" id="{15D9095F-2809-4A90-A032-250AC21C3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3" name="Freeform 5">
              <a:extLst>
                <a:ext uri="{FF2B5EF4-FFF2-40B4-BE49-F238E27FC236}">
                  <a16:creationId xmlns:a16="http://schemas.microsoft.com/office/drawing/2014/main" id="{9027D7BF-C282-4477-A406-245C3F2652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94" name="Freeform 5">
              <a:extLst>
                <a:ext uri="{FF2B5EF4-FFF2-40B4-BE49-F238E27FC236}">
                  <a16:creationId xmlns:a16="http://schemas.microsoft.com/office/drawing/2014/main" id="{AC3C43D8-426E-472E-A8E8-C41BF7A876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95" name="Freeform 5">
              <a:extLst>
                <a:ext uri="{FF2B5EF4-FFF2-40B4-BE49-F238E27FC236}">
                  <a16:creationId xmlns:a16="http://schemas.microsoft.com/office/drawing/2014/main" id="{52DCAE0E-B8DE-4C42-A48F-FA0C8345AC9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174" name="Rectangle 173">
            <a:extLst>
              <a:ext uri="{FF2B5EF4-FFF2-40B4-BE49-F238E27FC236}">
                <a16:creationId xmlns:a16="http://schemas.microsoft.com/office/drawing/2014/main" id="{59647F54-801D-44AB-8284-EDDFF77631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5" name="Rectangle 174">
            <a:extLst>
              <a:ext uri="{FF2B5EF4-FFF2-40B4-BE49-F238E27FC236}">
                <a16:creationId xmlns:a16="http://schemas.microsoft.com/office/drawing/2014/main" id="{510C9632-BB6F-48EE-AB65-501878BA5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87"/>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en-US"/>
          </a:p>
        </p:txBody>
      </p:sp>
      <p:sp>
        <p:nvSpPr>
          <p:cNvPr id="176" name="Freeform: Shape 175">
            <a:extLst>
              <a:ext uri="{FF2B5EF4-FFF2-40B4-BE49-F238E27FC236}">
                <a16:creationId xmlns:a16="http://schemas.microsoft.com/office/drawing/2014/main" id="{4EC8AAB6-953B-4D29-9967-3C44D06BB4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txBody>
          <a:bodyPr/>
          <a:lstStyle/>
          <a:p>
            <a:endParaRPr lang="en-US"/>
          </a:p>
        </p:txBody>
      </p:sp>
      <p:sp>
        <p:nvSpPr>
          <p:cNvPr id="177" name="Freeform 5">
            <a:extLst>
              <a:ext uri="{FF2B5EF4-FFF2-40B4-BE49-F238E27FC236}">
                <a16:creationId xmlns:a16="http://schemas.microsoft.com/office/drawing/2014/main" id="{C89ED458-2326-40DC-9C7B-1A717B655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en-US"/>
          </a:p>
        </p:txBody>
      </p:sp>
      <p:sp>
        <p:nvSpPr>
          <p:cNvPr id="2" name="Title 1">
            <a:extLst>
              <a:ext uri="{FF2B5EF4-FFF2-40B4-BE49-F238E27FC236}">
                <a16:creationId xmlns:a16="http://schemas.microsoft.com/office/drawing/2014/main" id="{2FED5890-086E-90BC-EE0B-A2668C688B7D}"/>
              </a:ext>
            </a:extLst>
          </p:cNvPr>
          <p:cNvSpPr>
            <a:spLocks noGrp="1"/>
          </p:cNvSpPr>
          <p:nvPr>
            <p:ph type="title"/>
          </p:nvPr>
        </p:nvSpPr>
        <p:spPr>
          <a:xfrm>
            <a:off x="1154955" y="973668"/>
            <a:ext cx="2942210" cy="1020232"/>
          </a:xfrm>
        </p:spPr>
        <p:txBody>
          <a:bodyPr vert="horz" lIns="91440" tIns="45720" rIns="91440" bIns="45720" rtlCol="0" anchor="ctr">
            <a:normAutofit/>
          </a:bodyPr>
          <a:lstStyle/>
          <a:p>
            <a:r>
              <a:rPr lang="en-US" sz="3600">
                <a:solidFill>
                  <a:schemeClr val="tx1"/>
                </a:solidFill>
              </a:rPr>
              <a:t>Nest</a:t>
            </a:r>
          </a:p>
        </p:txBody>
      </p:sp>
      <p:pic>
        <p:nvPicPr>
          <p:cNvPr id="5" name="Picture 4" descr="Two bald eagles against snowy mountains">
            <a:extLst>
              <a:ext uri="{FF2B5EF4-FFF2-40B4-BE49-F238E27FC236}">
                <a16:creationId xmlns:a16="http://schemas.microsoft.com/office/drawing/2014/main" id="{FBE81877-6D9E-9A53-E3D2-8F2CB5271DB2}"/>
              </a:ext>
            </a:extLst>
          </p:cNvPr>
          <p:cNvPicPr>
            <a:picLocks noChangeAspect="1"/>
          </p:cNvPicPr>
          <p:nvPr/>
        </p:nvPicPr>
        <p:blipFill>
          <a:blip r:embed="rId3"/>
          <a:srcRect l="9523" r="9526" b="1"/>
          <a:stretch>
            <a:fillRect/>
          </a:stretch>
        </p:blipFill>
        <p:spPr>
          <a:xfrm>
            <a:off x="5194607" y="803751"/>
            <a:ext cx="6391533" cy="5250498"/>
          </a:xfrm>
          <a:prstGeom prst="rect">
            <a:avLst/>
          </a:prstGeom>
        </p:spPr>
      </p:pic>
      <p:sp>
        <p:nvSpPr>
          <p:cNvPr id="178" name="Rectangle 177">
            <a:extLst>
              <a:ext uri="{FF2B5EF4-FFF2-40B4-BE49-F238E27FC236}">
                <a16:creationId xmlns:a16="http://schemas.microsoft.com/office/drawing/2014/main" id="{6F9D1DE6-E368-4F07-85F9-D5B767477D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9" name="Oval 178">
            <a:extLst>
              <a:ext uri="{FF2B5EF4-FFF2-40B4-BE49-F238E27FC236}">
                <a16:creationId xmlns:a16="http://schemas.microsoft.com/office/drawing/2014/main" id="{F63B1F66-4ACE-4A01-8ADF-F175A9C35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0" name="Oval 179">
            <a:extLst>
              <a:ext uri="{FF2B5EF4-FFF2-40B4-BE49-F238E27FC236}">
                <a16:creationId xmlns:a16="http://schemas.microsoft.com/office/drawing/2014/main" id="{CF8448ED-9332-4A9B-8CAB-B1985E596E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Text Placeholder 2">
            <a:extLst>
              <a:ext uri="{FF2B5EF4-FFF2-40B4-BE49-F238E27FC236}">
                <a16:creationId xmlns:a16="http://schemas.microsoft.com/office/drawing/2014/main" id="{07C894EF-180E-5105-38B3-FD5B97944C3F}"/>
              </a:ext>
            </a:extLst>
          </p:cNvPr>
          <p:cNvSpPr>
            <a:spLocks noGrp="1"/>
          </p:cNvSpPr>
          <p:nvPr>
            <p:ph type="body" sz="half" idx="2"/>
          </p:nvPr>
        </p:nvSpPr>
        <p:spPr>
          <a:xfrm>
            <a:off x="1154955" y="2120900"/>
            <a:ext cx="3133726" cy="3898900"/>
          </a:xfrm>
        </p:spPr>
        <p:txBody>
          <a:bodyPr vert="horz" lIns="91440" tIns="45720" rIns="91440" bIns="45720" rtlCol="0">
            <a:normAutofit/>
          </a:bodyPr>
          <a:lstStyle/>
          <a:p>
            <a:pPr>
              <a:lnSpc>
                <a:spcPct val="90000"/>
              </a:lnSpc>
              <a:buFont typeface="Wingdings 3" charset="2"/>
              <a:buChar char=""/>
            </a:pPr>
            <a:r>
              <a:rPr lang="en-US" sz="1300">
                <a:solidFill>
                  <a:schemeClr val="tx1"/>
                </a:solidFill>
              </a:rPr>
              <a:t>The adult eagle has a wingspan of six to seven and half feet. Artemus’s nest is eight to 9 and half feet wide and eighteen ft deep. The largest nest on record is nine and half feet wide and twenty feet deep and weighs 4,400 pounds. It takes a pair of eagles one to three months to build it, and they work on it for years each spring. Adding fresh sticks and furs and moss. They add to the nest one to three weeks before they lay eggs. The nest of Aunt Delphine was one of the largest in their world and when Artemus builds his a two tiered, nest weighing 5,400 pounds. Each family in their lineage were big nest builders. Their source of limbs come from Hemlock.</a:t>
            </a:r>
          </a:p>
        </p:txBody>
      </p:sp>
      <p:sp>
        <p:nvSpPr>
          <p:cNvPr id="181" name="Freeform 5">
            <a:extLst>
              <a:ext uri="{FF2B5EF4-FFF2-40B4-BE49-F238E27FC236}">
                <a16:creationId xmlns:a16="http://schemas.microsoft.com/office/drawing/2014/main" id="{ED3A2261-1C75-40FF-8CD6-18C5900C1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en-US"/>
          </a:p>
        </p:txBody>
      </p:sp>
    </p:spTree>
    <p:extLst>
      <p:ext uri="{BB962C8B-B14F-4D97-AF65-F5344CB8AC3E}">
        <p14:creationId xmlns:p14="http://schemas.microsoft.com/office/powerpoint/2010/main" val="1791652674"/>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9" name="Group 88">
            <a:extLst>
              <a:ext uri="{FF2B5EF4-FFF2-40B4-BE49-F238E27FC236}">
                <a16:creationId xmlns:a16="http://schemas.microsoft.com/office/drawing/2014/main" id="{FAEF28A3-012D-4640-B8B8-1EF6EAF723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90" name="Rectangle 89">
              <a:extLst>
                <a:ext uri="{FF2B5EF4-FFF2-40B4-BE49-F238E27FC236}">
                  <a16:creationId xmlns:a16="http://schemas.microsoft.com/office/drawing/2014/main" id="{F3B2F1C2-14D3-4A53-B329-323795BCF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1" name="Oval 90">
              <a:extLst>
                <a:ext uri="{FF2B5EF4-FFF2-40B4-BE49-F238E27FC236}">
                  <a16:creationId xmlns:a16="http://schemas.microsoft.com/office/drawing/2014/main" id="{194E879E-1515-4211-8F1B-B68A92B2C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2" name="Oval 91">
              <a:extLst>
                <a:ext uri="{FF2B5EF4-FFF2-40B4-BE49-F238E27FC236}">
                  <a16:creationId xmlns:a16="http://schemas.microsoft.com/office/drawing/2014/main" id="{F7137E7D-1F4E-498A-97D1-0E1FE6FC6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3" name="Oval 92">
              <a:extLst>
                <a:ext uri="{FF2B5EF4-FFF2-40B4-BE49-F238E27FC236}">
                  <a16:creationId xmlns:a16="http://schemas.microsoft.com/office/drawing/2014/main" id="{91375183-B6E5-43E0-B28F-39EC90838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4" name="Oval 93">
              <a:extLst>
                <a:ext uri="{FF2B5EF4-FFF2-40B4-BE49-F238E27FC236}">
                  <a16:creationId xmlns:a16="http://schemas.microsoft.com/office/drawing/2014/main" id="{267F36BD-A8AF-4304-A662-1007CC174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5" name="Oval 94">
              <a:extLst>
                <a:ext uri="{FF2B5EF4-FFF2-40B4-BE49-F238E27FC236}">
                  <a16:creationId xmlns:a16="http://schemas.microsoft.com/office/drawing/2014/main" id="{15D9095F-2809-4A90-A032-250AC21C3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6" name="Freeform 5">
              <a:extLst>
                <a:ext uri="{FF2B5EF4-FFF2-40B4-BE49-F238E27FC236}">
                  <a16:creationId xmlns:a16="http://schemas.microsoft.com/office/drawing/2014/main" id="{9027D7BF-C282-4477-A406-245C3F2652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97" name="Freeform 5">
              <a:extLst>
                <a:ext uri="{FF2B5EF4-FFF2-40B4-BE49-F238E27FC236}">
                  <a16:creationId xmlns:a16="http://schemas.microsoft.com/office/drawing/2014/main" id="{AC3C43D8-426E-472E-A8E8-C41BF7A876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98" name="Freeform 5">
              <a:extLst>
                <a:ext uri="{FF2B5EF4-FFF2-40B4-BE49-F238E27FC236}">
                  <a16:creationId xmlns:a16="http://schemas.microsoft.com/office/drawing/2014/main" id="{52DCAE0E-B8DE-4C42-A48F-FA0C8345AC9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100" name="Rectangle 99">
            <a:extLst>
              <a:ext uri="{FF2B5EF4-FFF2-40B4-BE49-F238E27FC236}">
                <a16:creationId xmlns:a16="http://schemas.microsoft.com/office/drawing/2014/main" id="{59647F54-801D-44AB-8284-EDDFF77631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2" name="Rectangle 101">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en-US"/>
          </a:p>
        </p:txBody>
      </p:sp>
      <p:sp>
        <p:nvSpPr>
          <p:cNvPr id="104"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en-US"/>
          </a:p>
        </p:txBody>
      </p:sp>
      <p:sp>
        <p:nvSpPr>
          <p:cNvPr id="106"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en-US"/>
          </a:p>
        </p:txBody>
      </p:sp>
      <p:sp>
        <p:nvSpPr>
          <p:cNvPr id="2" name="Title 1">
            <a:extLst>
              <a:ext uri="{FF2B5EF4-FFF2-40B4-BE49-F238E27FC236}">
                <a16:creationId xmlns:a16="http://schemas.microsoft.com/office/drawing/2014/main" id="{C6F04944-E9E0-F7E1-C37E-C7E43FE5810B}"/>
              </a:ext>
            </a:extLst>
          </p:cNvPr>
          <p:cNvSpPr>
            <a:spLocks noGrp="1"/>
          </p:cNvSpPr>
          <p:nvPr>
            <p:ph type="title"/>
          </p:nvPr>
        </p:nvSpPr>
        <p:spPr>
          <a:xfrm>
            <a:off x="639098" y="629265"/>
            <a:ext cx="6072776" cy="1622322"/>
          </a:xfrm>
        </p:spPr>
        <p:txBody>
          <a:bodyPr vert="horz" lIns="91440" tIns="45720" rIns="91440" bIns="45720" rtlCol="0" anchor="ctr">
            <a:normAutofit/>
          </a:bodyPr>
          <a:lstStyle/>
          <a:p>
            <a:r>
              <a:rPr lang="en-US" sz="3600" dirty="0">
                <a:solidFill>
                  <a:srgbClr val="FFFFFF"/>
                </a:solidFill>
              </a:rPr>
              <a:t>Terrain</a:t>
            </a:r>
          </a:p>
        </p:txBody>
      </p:sp>
      <p:pic>
        <p:nvPicPr>
          <p:cNvPr id="5" name="Picture 4">
            <a:extLst>
              <a:ext uri="{FF2B5EF4-FFF2-40B4-BE49-F238E27FC236}">
                <a16:creationId xmlns:a16="http://schemas.microsoft.com/office/drawing/2014/main" id="{5D6F9953-756E-1004-A738-A58AA7741BC8}"/>
              </a:ext>
            </a:extLst>
          </p:cNvPr>
          <p:cNvPicPr>
            <a:picLocks noChangeAspect="1"/>
          </p:cNvPicPr>
          <p:nvPr/>
        </p:nvPicPr>
        <p:blipFill>
          <a:blip r:embed="rId3">
            <a:extLst>
              <a:ext uri="{28A0092B-C50C-407E-A947-70E740481C1C}">
                <a14:useLocalDpi xmlns:a14="http://schemas.microsoft.com/office/drawing/2010/main" val="0"/>
              </a:ext>
            </a:extLst>
          </a:blip>
          <a:srcRect l="20238" r="16237"/>
          <a:stretch>
            <a:fillRect/>
          </a:stretch>
        </p:blipFill>
        <p:spPr>
          <a:xfrm>
            <a:off x="6774511"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p:spPr>
      </p:pic>
      <p:sp>
        <p:nvSpPr>
          <p:cNvPr id="108" name="Rectangle 107">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0" name="Oval 109">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2" name="Oval 111">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Text Placeholder 2">
            <a:extLst>
              <a:ext uri="{FF2B5EF4-FFF2-40B4-BE49-F238E27FC236}">
                <a16:creationId xmlns:a16="http://schemas.microsoft.com/office/drawing/2014/main" id="{0864CE4D-2025-31E1-06A9-E5BECAC3F88E}"/>
              </a:ext>
            </a:extLst>
          </p:cNvPr>
          <p:cNvSpPr>
            <a:spLocks noGrp="1"/>
          </p:cNvSpPr>
          <p:nvPr>
            <p:ph type="body" sz="half" idx="2"/>
          </p:nvPr>
        </p:nvSpPr>
        <p:spPr>
          <a:xfrm>
            <a:off x="639098" y="2418735"/>
            <a:ext cx="6072776" cy="3811740"/>
          </a:xfrm>
        </p:spPr>
        <p:txBody>
          <a:bodyPr vert="horz" lIns="91440" tIns="45720" rIns="91440" bIns="45720" rtlCol="0" anchor="ctr">
            <a:normAutofit fontScale="92500" lnSpcReduction="10000"/>
          </a:bodyPr>
          <a:lstStyle/>
          <a:p>
            <a:pPr>
              <a:buFont typeface="Wingdings 3" charset="2"/>
              <a:buChar char=""/>
            </a:pPr>
            <a:endParaRPr lang="en-US" dirty="0">
              <a:solidFill>
                <a:srgbClr val="FFFFFF"/>
              </a:solidFill>
            </a:endParaRPr>
          </a:p>
          <a:p>
            <a:pPr>
              <a:buFont typeface="Wingdings 3" charset="2"/>
              <a:buChar char=""/>
            </a:pPr>
            <a:r>
              <a:rPr lang="en-US" dirty="0">
                <a:solidFill>
                  <a:srgbClr val="FFFFFF"/>
                </a:solidFill>
              </a:rPr>
              <a:t>Top predators include lake trout, Chinook, salmon, and massive walleye stock. State agencies record millions of fish caught by anglers annually, detailed in reports. The terrain by Sand Point contains woodlands of mature trees, including, hemlock groves, very rough and old growth Woodstock. The Port Crescent area on the shores of Lake Huron in the thumb of Michigan’s thumb region. It is an excellent habitat with highly active and visible enormous eagle population. Broadly across Lake Huron eagle sightings. As of 2026 Michigan boosts approximately 900 breeding pairs. Many of which are Artemus’s extended family. The population was 52 in 1961 and now there are bird watching sites that are considered premier observation points.</a:t>
            </a:r>
          </a:p>
        </p:txBody>
      </p:sp>
    </p:spTree>
    <p:extLst>
      <p:ext uri="{BB962C8B-B14F-4D97-AF65-F5344CB8AC3E}">
        <p14:creationId xmlns:p14="http://schemas.microsoft.com/office/powerpoint/2010/main" val="1196268207"/>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2" name="Group 61">
            <a:extLst>
              <a:ext uri="{FF2B5EF4-FFF2-40B4-BE49-F238E27FC236}">
                <a16:creationId xmlns:a16="http://schemas.microsoft.com/office/drawing/2014/main" id="{6503EB0F-2257-4A3E-A73B-E1DE769B45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63" name="Rectangle 62">
              <a:extLst>
                <a:ext uri="{FF2B5EF4-FFF2-40B4-BE49-F238E27FC236}">
                  <a16:creationId xmlns:a16="http://schemas.microsoft.com/office/drawing/2014/main" id="{77012B2A-0D78-433A-8C68-8889D3DCD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4" name="Freeform 5">
              <a:extLst>
                <a:ext uri="{FF2B5EF4-FFF2-40B4-BE49-F238E27FC236}">
                  <a16:creationId xmlns:a16="http://schemas.microsoft.com/office/drawing/2014/main" id="{119D0202-ED3F-47CC-90E9-4E963BCDAB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65" name="Rectangle 64">
            <a:extLst>
              <a:ext uri="{FF2B5EF4-FFF2-40B4-BE49-F238E27FC236}">
                <a16:creationId xmlns:a16="http://schemas.microsoft.com/office/drawing/2014/main" id="{670D6F2B-93AF-47D6-9378-5E54BE0AC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6" name="Freeform 5">
            <a:extLst>
              <a:ext uri="{FF2B5EF4-FFF2-40B4-BE49-F238E27FC236}">
                <a16:creationId xmlns:a16="http://schemas.microsoft.com/office/drawing/2014/main" id="{74D7F5CE-A719-44F7-9C5B-4BC25A14E2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sp>
        <p:nvSpPr>
          <p:cNvPr id="2" name="Title 1">
            <a:extLst>
              <a:ext uri="{FF2B5EF4-FFF2-40B4-BE49-F238E27FC236}">
                <a16:creationId xmlns:a16="http://schemas.microsoft.com/office/drawing/2014/main" id="{85DAD970-A94B-8751-6A1C-D8545AC7B3E0}"/>
              </a:ext>
            </a:extLst>
          </p:cNvPr>
          <p:cNvSpPr>
            <a:spLocks noGrp="1"/>
          </p:cNvSpPr>
          <p:nvPr>
            <p:ph type="title"/>
          </p:nvPr>
        </p:nvSpPr>
        <p:spPr>
          <a:xfrm>
            <a:off x="4662333" y="1381539"/>
            <a:ext cx="6727910" cy="4522304"/>
          </a:xfrm>
        </p:spPr>
        <p:txBody>
          <a:bodyPr vert="horz" lIns="91440" tIns="45720" rIns="91440" bIns="45720" rtlCol="0" anchor="b">
            <a:normAutofit/>
          </a:bodyPr>
          <a:lstStyle/>
          <a:p>
            <a:pPr>
              <a:lnSpc>
                <a:spcPct val="90000"/>
              </a:lnSpc>
            </a:pPr>
            <a:r>
              <a:rPr lang="en-US" sz="1400" dirty="0"/>
              <a:t>High above the jagged edge of the massive nest of a highly influential and powerful family, sits a young eaglet whose name is Artemus. He was born to rule but before he can claim his birthright, he must first master the sky. He father, Norvell, is a brilliant and highly respected statesman who skillfully navigates the clan’s complex political webs, silently grooming young Artemus to inherit the mantle of ultimate authority. His mother, Darlene, beautifully balances two entirely different worlds: she is a fierce warrior on the battlefield, yet a deeply kind, compassionate, and nurturing soul at the nest. She provides Artemus with the emotional strength and love he needs to survive. </a:t>
            </a:r>
            <a:br>
              <a:rPr lang="en-US" sz="1400" dirty="0"/>
            </a:br>
            <a:br>
              <a:rPr lang="en-US" sz="1400" dirty="0"/>
            </a:br>
            <a:r>
              <a:rPr lang="en-US" sz="1400" dirty="0"/>
              <a:t>The clock is ticking rapidly for the young prince of the air. Artemus needs to learn to fly incredibly soon, as the future stability and survival of the entire clan heavily rest upon his physical development. As the sole heir to this legendary family legacy, he is destined to eventually take over as the main leader of the flock. However, the path to the throne is fraught with immense psychological pressure, rigid social expectations and hidden political rivals who are eagerly waiting for him to fail his initial flight trails. Artemus must urgently find his own wings, blend his father’s sharp diplomatic statesmanship with his mother’s courageous, protective warrior spirit. To secure his future, he must prove to the ruling council that he can rise above the storm clouds and successfully protect their vast territory.</a:t>
            </a:r>
          </a:p>
        </p:txBody>
      </p:sp>
      <p:pic>
        <p:nvPicPr>
          <p:cNvPr id="23" name="Picture 22" descr="Bald eagle in front of a blurry cloudy sunset sky">
            <a:extLst>
              <a:ext uri="{FF2B5EF4-FFF2-40B4-BE49-F238E27FC236}">
                <a16:creationId xmlns:a16="http://schemas.microsoft.com/office/drawing/2014/main" id="{68151BC8-F79D-BB99-54D1-29B7515BF7DB}"/>
              </a:ext>
            </a:extLst>
          </p:cNvPr>
          <p:cNvPicPr>
            <a:picLocks noChangeAspect="1"/>
          </p:cNvPicPr>
          <p:nvPr/>
        </p:nvPicPr>
        <p:blipFill>
          <a:blip r:embed="rId3"/>
          <a:srcRect l="7583" r="50045" b="1"/>
          <a:stretch>
            <a:fillRect/>
          </a:stretch>
        </p:blipFill>
        <p:spPr>
          <a:xfrm>
            <a:off x="478965" y="471948"/>
            <a:ext cx="3751053" cy="5909207"/>
          </a:xfrm>
          <a:prstGeom prst="rect">
            <a:avLst/>
          </a:prstGeom>
          <a:ln>
            <a:noFill/>
          </a:ln>
        </p:spPr>
      </p:pic>
      <p:sp>
        <p:nvSpPr>
          <p:cNvPr id="67" name="Rectangle 66">
            <a:extLst>
              <a:ext uri="{FF2B5EF4-FFF2-40B4-BE49-F238E27FC236}">
                <a16:creationId xmlns:a16="http://schemas.microsoft.com/office/drawing/2014/main" id="{A163AD8F-ACE5-4FCB-A39E-DF84A7216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54884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grpSp>
        <p:nvGrpSpPr>
          <p:cNvPr id="127" name="Group 126">
            <a:extLst>
              <a:ext uri="{FF2B5EF4-FFF2-40B4-BE49-F238E27FC236}">
                <a16:creationId xmlns:a16="http://schemas.microsoft.com/office/drawing/2014/main" id="{7084313B-C03D-4981-9786-879159A603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28" name="Rectangle 127">
              <a:extLst>
                <a:ext uri="{FF2B5EF4-FFF2-40B4-BE49-F238E27FC236}">
                  <a16:creationId xmlns:a16="http://schemas.microsoft.com/office/drawing/2014/main" id="{A99190B9-52DD-45DC-BE21-AACE88FEC7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9" name="Oval 128">
              <a:extLst>
                <a:ext uri="{FF2B5EF4-FFF2-40B4-BE49-F238E27FC236}">
                  <a16:creationId xmlns:a16="http://schemas.microsoft.com/office/drawing/2014/main" id="{D1EE260A-12FB-4D71-A318-71BED7FF31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0" name="Oval 129">
              <a:extLst>
                <a:ext uri="{FF2B5EF4-FFF2-40B4-BE49-F238E27FC236}">
                  <a16:creationId xmlns:a16="http://schemas.microsoft.com/office/drawing/2014/main" id="{B52EC39A-8D44-4CEF-820F-A442CFA42D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1" name="Oval 130">
              <a:extLst>
                <a:ext uri="{FF2B5EF4-FFF2-40B4-BE49-F238E27FC236}">
                  <a16:creationId xmlns:a16="http://schemas.microsoft.com/office/drawing/2014/main" id="{2D010773-529F-4A3D-A0AB-E7CE12DC6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2" name="Oval 131">
              <a:extLst>
                <a:ext uri="{FF2B5EF4-FFF2-40B4-BE49-F238E27FC236}">
                  <a16:creationId xmlns:a16="http://schemas.microsoft.com/office/drawing/2014/main" id="{D7582733-2D5B-4103-A63C-0D0D81780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3" name="Oval 132">
              <a:extLst>
                <a:ext uri="{FF2B5EF4-FFF2-40B4-BE49-F238E27FC236}">
                  <a16:creationId xmlns:a16="http://schemas.microsoft.com/office/drawing/2014/main" id="{6D073C2A-0E86-458E-88D4-27124FDAD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4" name="Freeform 5">
              <a:extLst>
                <a:ext uri="{FF2B5EF4-FFF2-40B4-BE49-F238E27FC236}">
                  <a16:creationId xmlns:a16="http://schemas.microsoft.com/office/drawing/2014/main" id="{01A64F04-7AF7-48B9-A1B0-956BBCEEFE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35" name="Freeform 5">
              <a:extLst>
                <a:ext uri="{FF2B5EF4-FFF2-40B4-BE49-F238E27FC236}">
                  <a16:creationId xmlns:a16="http://schemas.microsoft.com/office/drawing/2014/main" id="{989ABE99-7694-4211-A627-459BE5422B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136" name="Freeform 5">
              <a:extLst>
                <a:ext uri="{FF2B5EF4-FFF2-40B4-BE49-F238E27FC236}">
                  <a16:creationId xmlns:a16="http://schemas.microsoft.com/office/drawing/2014/main" id="{254B4214-6F53-497C-8322-9CE8158AA3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138" name="Rectangle 137">
            <a:extLst>
              <a:ext uri="{FF2B5EF4-FFF2-40B4-BE49-F238E27FC236}">
                <a16:creationId xmlns:a16="http://schemas.microsoft.com/office/drawing/2014/main" id="{20E145FF-1D18-4246-A2BA-9F6B4D5336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140" name="Rectangle 139">
            <a:extLst>
              <a:ext uri="{FF2B5EF4-FFF2-40B4-BE49-F238E27FC236}">
                <a16:creationId xmlns:a16="http://schemas.microsoft.com/office/drawing/2014/main" id="{C314C310-850D-4491-AA52-C75BEA68B6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2" name="Group 141">
            <a:extLst>
              <a:ext uri="{FF2B5EF4-FFF2-40B4-BE49-F238E27FC236}">
                <a16:creationId xmlns:a16="http://schemas.microsoft.com/office/drawing/2014/main" id="{D4EC3799-3F52-48CE-85CC-83AED368EB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43" name="Rectangle 142">
              <a:extLst>
                <a:ext uri="{FF2B5EF4-FFF2-40B4-BE49-F238E27FC236}">
                  <a16:creationId xmlns:a16="http://schemas.microsoft.com/office/drawing/2014/main" id="{F3FC2939-BF10-4CBC-904B-74A17D4B9C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4" name="Freeform 5">
              <a:extLst>
                <a:ext uri="{FF2B5EF4-FFF2-40B4-BE49-F238E27FC236}">
                  <a16:creationId xmlns:a16="http://schemas.microsoft.com/office/drawing/2014/main" id="{266B6D5D-11B6-40A6-9CEF-F0B0D104C5C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en-US"/>
            </a:p>
          </p:txBody>
        </p:sp>
      </p:grpSp>
      <p:sp>
        <p:nvSpPr>
          <p:cNvPr id="2" name="Title 1">
            <a:extLst>
              <a:ext uri="{FF2B5EF4-FFF2-40B4-BE49-F238E27FC236}">
                <a16:creationId xmlns:a16="http://schemas.microsoft.com/office/drawing/2014/main" id="{E475CFC9-38FE-4547-3E53-1D7F26AEF96D}"/>
              </a:ext>
            </a:extLst>
          </p:cNvPr>
          <p:cNvSpPr>
            <a:spLocks noGrp="1"/>
          </p:cNvSpPr>
          <p:nvPr>
            <p:ph type="title"/>
          </p:nvPr>
        </p:nvSpPr>
        <p:spPr>
          <a:xfrm>
            <a:off x="836247" y="1085549"/>
            <a:ext cx="3430947" cy="4686903"/>
          </a:xfrm>
        </p:spPr>
        <p:txBody>
          <a:bodyPr vert="horz" lIns="91440" tIns="45720" rIns="91440" bIns="45720" rtlCol="0" anchor="ctr">
            <a:normAutofit/>
          </a:bodyPr>
          <a:lstStyle/>
          <a:p>
            <a:pPr algn="r"/>
            <a:r>
              <a:rPr lang="en-US" sz="3600" dirty="0">
                <a:solidFill>
                  <a:schemeClr val="tx1"/>
                </a:solidFill>
              </a:rPr>
              <a:t>The Journey of          Artemus</a:t>
            </a:r>
          </a:p>
        </p:txBody>
      </p:sp>
      <p:cxnSp>
        <p:nvCxnSpPr>
          <p:cNvPr id="146" name="Straight Connector 145">
            <a:extLst>
              <a:ext uri="{FF2B5EF4-FFF2-40B4-BE49-F238E27FC236}">
                <a16:creationId xmlns:a16="http://schemas.microsoft.com/office/drawing/2014/main" id="{789E20C7-BB50-4317-93C7-90C8ED80B2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930986"/>
            <a:ext cx="0" cy="3200400"/>
          </a:xfrm>
          <a:prstGeom prst="line">
            <a:avLst/>
          </a:prstGeom>
          <a:ln w="15875" cap="sq">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2455C398-13DA-3BC0-E102-024F5C6E0E61}"/>
              </a:ext>
            </a:extLst>
          </p:cNvPr>
          <p:cNvSpPr>
            <a:spLocks noGrp="1"/>
          </p:cNvSpPr>
          <p:nvPr>
            <p:ph type="body" sz="half" idx="2"/>
          </p:nvPr>
        </p:nvSpPr>
        <p:spPr>
          <a:xfrm>
            <a:off x="4650507" y="735497"/>
            <a:ext cx="6909382" cy="5664808"/>
          </a:xfrm>
        </p:spPr>
        <p:txBody>
          <a:bodyPr vert="horz" lIns="91440" tIns="45720" rIns="91440" bIns="45720" rtlCol="0" anchor="ctr">
            <a:normAutofit fontScale="77500" lnSpcReduction="20000"/>
          </a:bodyPr>
          <a:lstStyle/>
          <a:p>
            <a:pPr>
              <a:buFont typeface="Wingdings 3" charset="2"/>
              <a:buChar char=""/>
            </a:pPr>
            <a:r>
              <a:rPr lang="en-US">
                <a:solidFill>
                  <a:schemeClr val="tx1"/>
                </a:solidFill>
              </a:rPr>
              <a:t>Artemus, a young eaglet born to the formidable warrior Darlene, learns to  soar under his mother’s wing, through her patience yet unwavering guidance. From his first uncertain flights, when fear threatens to pull him down toward earth, Darlene teaches him that trust and courage are the true wings that carry eagles skyward. His father, a proven statesman, provides stability and wisdom during these formative years. His uncle, nearly defeated in a brutal territorial dispute, becomes an unexpected mentor during his recovery. A time when Artemus witnesses firsthand how his aunts extraordinary healing powers mend not just physical wounds but also restore purpose and dignity. During these formative hours spent at his uncle’s side watching his Aunt Delphine’s ancient knowledge work to rebuild what was broken. Artemus grasps a profound truth, true leadership means understanding each family member’s unique vulnerabilities and strengths, orchestrating them into a unified whole where no one fights alone. As Artemus matures through each growth stage, he rises to become the most exceptional eagle in his entire region, his white crowned plumage marking him as a leader destined for greatness. He claims command of a vast two hundred mile, territory uniting a massive family network, spread across the land , each member possessing unique talents and capabilities. There, he establishes a carefully balanced family hierarchy among his brothers and sisters, uncles and extended family. A structure born directly from those lessons learned at his uncle’s bedside, unifying their individual strengths into one force. This new order creates a safe haven where his family can thrive without fear of human encroachment, predatory threats or territorial disputes. Drawing upon the ancient healing knowledge of his seventh daughter aunt and the tactical wisdom passed down through the generations. Artemus weaves together protection, provision and purpose. Through love, leadership, and unwavering determination he transform from a frightened fledging plagued by self doubt into a visionary protector and statesman for his entire kind forever changing the landscape of eagle society.</a:t>
            </a:r>
          </a:p>
        </p:txBody>
      </p:sp>
    </p:spTree>
    <p:extLst>
      <p:ext uri="{BB962C8B-B14F-4D97-AF65-F5344CB8AC3E}">
        <p14:creationId xmlns:p14="http://schemas.microsoft.com/office/powerpoint/2010/main" val="1811350624"/>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5040B-6363-553A-0C2D-A7FAB24CFF99}"/>
              </a:ext>
            </a:extLst>
          </p:cNvPr>
          <p:cNvSpPr>
            <a:spLocks noGrp="1"/>
          </p:cNvSpPr>
          <p:nvPr>
            <p:ph type="title"/>
          </p:nvPr>
        </p:nvSpPr>
        <p:spPr/>
        <p:txBody>
          <a:bodyPr/>
          <a:lstStyle/>
          <a:p>
            <a:pPr algn="ctr"/>
            <a:r>
              <a:rPr lang="en-US" sz="2800" dirty="0"/>
              <a:t>Resources</a:t>
            </a:r>
          </a:p>
        </p:txBody>
      </p:sp>
      <p:sp>
        <p:nvSpPr>
          <p:cNvPr id="3" name="Text Placeholder 2">
            <a:extLst>
              <a:ext uri="{FF2B5EF4-FFF2-40B4-BE49-F238E27FC236}">
                <a16:creationId xmlns:a16="http://schemas.microsoft.com/office/drawing/2014/main" id="{CE4A1E87-8C7A-ED96-C67D-F35EC07800B4}"/>
              </a:ext>
            </a:extLst>
          </p:cNvPr>
          <p:cNvSpPr>
            <a:spLocks noGrp="1"/>
          </p:cNvSpPr>
          <p:nvPr>
            <p:ph type="body" sz="half" idx="2"/>
          </p:nvPr>
        </p:nvSpPr>
        <p:spPr>
          <a:xfrm>
            <a:off x="1154954" y="3891516"/>
            <a:ext cx="10551493" cy="2966484"/>
          </a:xfrm>
        </p:spPr>
        <p:txBody>
          <a:bodyPr>
            <a:normAutofit lnSpcReduction="10000"/>
          </a:bodyPr>
          <a:lstStyle/>
          <a:p>
            <a:r>
              <a:rPr lang="en-US" sz="1400" dirty="0">
                <a:hlinkClick r:id="rId3"/>
              </a:rPr>
              <a:t>http://www.epa.gov</a:t>
            </a:r>
            <a:r>
              <a:rPr lang="en-US" sz="1400" dirty="0"/>
              <a:t>, U.S. Environmental Protection Agency.gov</a:t>
            </a:r>
          </a:p>
          <a:p>
            <a:r>
              <a:rPr lang="en-US" sz="1400" dirty="0">
                <a:hlinkClick r:id="rId4"/>
              </a:rPr>
              <a:t>http://www.DNR</a:t>
            </a:r>
            <a:r>
              <a:rPr lang="en-US" sz="1400" dirty="0"/>
              <a:t>.gov, U.S. Department of Natural Resources.gov</a:t>
            </a:r>
          </a:p>
          <a:p>
            <a:r>
              <a:rPr lang="en-US" sz="1400" dirty="0">
                <a:hlinkClick r:id="rId5"/>
              </a:rPr>
              <a:t>http://www.NPS.gov</a:t>
            </a:r>
            <a:r>
              <a:rPr lang="en-US" sz="1400" dirty="0"/>
              <a:t>, U.S. National Park Service.gov, [Public Domain Photo]</a:t>
            </a:r>
          </a:p>
          <a:p>
            <a:r>
              <a:rPr lang="en-US" sz="1400" dirty="0"/>
              <a:t>Lakesuperiorcircletour.info, Sand Point Beach, Picture Rock National Park,[photograph]</a:t>
            </a:r>
          </a:p>
          <a:p>
            <a:r>
              <a:rPr lang="en-US" sz="1400" dirty="0"/>
              <a:t>Duty, C.(2025),[ Eagle in flight],[photograph].</a:t>
            </a:r>
          </a:p>
          <a:p>
            <a:r>
              <a:rPr lang="en-US" sz="1400" dirty="0"/>
              <a:t>Pexels-triemli-28598671.jpg,[nest in tree],[photograph].</a:t>
            </a:r>
          </a:p>
          <a:p>
            <a:r>
              <a:rPr lang="en-US" sz="1400" dirty="0"/>
              <a:t>Morris, M. (2026), [mother in nest], [photograph].</a:t>
            </a:r>
          </a:p>
          <a:p>
            <a:r>
              <a:rPr lang="en-US" sz="1400" dirty="0"/>
              <a:t>Stettler, R.(2026),[eagle family],[photograph].</a:t>
            </a:r>
          </a:p>
          <a:p>
            <a:r>
              <a:rPr lang="en-US" sz="1400" dirty="0"/>
              <a:t>PowerPoint template photograph [eagle]</a:t>
            </a:r>
          </a:p>
          <a:p>
            <a:endParaRPr lang="en-US" dirty="0"/>
          </a:p>
          <a:p>
            <a:endParaRPr lang="en-US" dirty="0"/>
          </a:p>
        </p:txBody>
      </p:sp>
    </p:spTree>
    <p:extLst>
      <p:ext uri="{BB962C8B-B14F-4D97-AF65-F5344CB8AC3E}">
        <p14:creationId xmlns:p14="http://schemas.microsoft.com/office/powerpoint/2010/main" val="1880104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en-US"/>
          </a:p>
        </p:txBody>
      </p:sp>
      <p:sp>
        <p:nvSpPr>
          <p:cNvPr id="12"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en-US"/>
          </a:p>
        </p:txBody>
      </p:sp>
      <p:sp>
        <p:nvSpPr>
          <p:cNvPr id="7"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en-US"/>
          </a:p>
        </p:txBody>
      </p:sp>
      <p:sp>
        <p:nvSpPr>
          <p:cNvPr id="2" name="Title 1">
            <a:extLst>
              <a:ext uri="{FF2B5EF4-FFF2-40B4-BE49-F238E27FC236}">
                <a16:creationId xmlns:a16="http://schemas.microsoft.com/office/drawing/2014/main" id="{9B53CBA1-006C-B3CF-25A6-1CD9A4779900}"/>
              </a:ext>
            </a:extLst>
          </p:cNvPr>
          <p:cNvSpPr>
            <a:spLocks noGrp="1"/>
          </p:cNvSpPr>
          <p:nvPr>
            <p:ph type="title"/>
          </p:nvPr>
        </p:nvSpPr>
        <p:spPr>
          <a:xfrm>
            <a:off x="639098" y="629265"/>
            <a:ext cx="6072776" cy="1622322"/>
          </a:xfrm>
        </p:spPr>
        <p:txBody>
          <a:bodyPr>
            <a:normAutofit/>
          </a:bodyPr>
          <a:lstStyle/>
          <a:p>
            <a:r>
              <a:rPr lang="en-US" dirty="0">
                <a:solidFill>
                  <a:srgbClr val="FFFFFF"/>
                </a:solidFill>
                <a:latin typeface="Bookman Old Style" panose="02050604050505020204" pitchFamily="18" charset="0"/>
              </a:rPr>
              <a:t>The Journey of Artemus</a:t>
            </a:r>
          </a:p>
        </p:txBody>
      </p:sp>
      <p:pic>
        <p:nvPicPr>
          <p:cNvPr id="5" name="Picture 4" descr="A whale flying in mid-air lifting a yellow airplane">
            <a:extLst>
              <a:ext uri="{FF2B5EF4-FFF2-40B4-BE49-F238E27FC236}">
                <a16:creationId xmlns:a16="http://schemas.microsoft.com/office/drawing/2014/main" id="{4CF503BC-27C1-14BF-3D8F-3B14ECDA59EA}"/>
              </a:ext>
            </a:extLst>
          </p:cNvPr>
          <p:cNvPicPr>
            <a:picLocks noChangeAspect="1"/>
          </p:cNvPicPr>
          <p:nvPr/>
        </p:nvPicPr>
        <p:blipFill>
          <a:blip r:embed="rId2"/>
          <a:srcRect l="33822" r="12892"/>
          <a:stretch>
            <a:fillRect/>
          </a:stretch>
        </p:blipFill>
        <p:spPr>
          <a:xfrm>
            <a:off x="6711874"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p:spPr>
      </p:pic>
      <p:sp>
        <p:nvSpPr>
          <p:cNvPr id="8" name="Rectangle 7">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Oval 10">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A13082B9-BD62-28D6-379C-E7C66913BF24}"/>
              </a:ext>
            </a:extLst>
          </p:cNvPr>
          <p:cNvSpPr>
            <a:spLocks noGrp="1"/>
          </p:cNvSpPr>
          <p:nvPr>
            <p:ph idx="1"/>
          </p:nvPr>
        </p:nvSpPr>
        <p:spPr>
          <a:xfrm>
            <a:off x="639098" y="2418735"/>
            <a:ext cx="6072776" cy="3811740"/>
          </a:xfrm>
        </p:spPr>
        <p:txBody>
          <a:bodyPr anchor="ctr">
            <a:normAutofit/>
          </a:bodyPr>
          <a:lstStyle/>
          <a:p>
            <a:r>
              <a:rPr lang="en-US" dirty="0">
                <a:solidFill>
                  <a:srgbClr val="FFFFFF"/>
                </a:solidFill>
              </a:rPr>
              <a:t>Deep in the forest, a young eagle has never known anything but the safety of his nest, until the day his mother tells him it’s time to fly. Terrified and clinging to her wings, he begs her not to let him fall. But his mother knows something he doesn’t : an eagle can’t become who he’s meant to be until he learns to trust. A tender </a:t>
            </a:r>
            <a:r>
              <a:rPr lang="en-US">
                <a:solidFill>
                  <a:srgbClr val="FFFFFF"/>
                </a:solidFill>
              </a:rPr>
              <a:t>story about </a:t>
            </a:r>
            <a:r>
              <a:rPr lang="en-US" dirty="0">
                <a:solidFill>
                  <a:srgbClr val="FFFFFF"/>
                </a:solidFill>
              </a:rPr>
              <a:t>courage, letting go and the leap of faith every young heart must take.</a:t>
            </a:r>
          </a:p>
        </p:txBody>
      </p:sp>
    </p:spTree>
    <p:extLst>
      <p:ext uri="{BB962C8B-B14F-4D97-AF65-F5344CB8AC3E}">
        <p14:creationId xmlns:p14="http://schemas.microsoft.com/office/powerpoint/2010/main" val="1277063288"/>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299134-EE29-4114-F3BA-0E38FBB7E18B}"/>
              </a:ext>
            </a:extLst>
          </p:cNvPr>
          <p:cNvSpPr>
            <a:spLocks noGrp="1"/>
          </p:cNvSpPr>
          <p:nvPr>
            <p:ph type="title"/>
          </p:nvPr>
        </p:nvSpPr>
        <p:spPr/>
        <p:txBody>
          <a:bodyPr/>
          <a:lstStyle/>
          <a:p>
            <a:pPr algn="ctr"/>
            <a:r>
              <a:rPr lang="en-US" dirty="0"/>
              <a:t>Historical Background Information</a:t>
            </a:r>
          </a:p>
        </p:txBody>
      </p:sp>
      <p:sp>
        <p:nvSpPr>
          <p:cNvPr id="6" name="Content Placeholder 5">
            <a:extLst>
              <a:ext uri="{FF2B5EF4-FFF2-40B4-BE49-F238E27FC236}">
                <a16:creationId xmlns:a16="http://schemas.microsoft.com/office/drawing/2014/main" id="{6660BC91-4EED-7241-65E9-DBD04E0E4692}"/>
              </a:ext>
            </a:extLst>
          </p:cNvPr>
          <p:cNvSpPr>
            <a:spLocks noGrp="1"/>
          </p:cNvSpPr>
          <p:nvPr>
            <p:ph sz="half" idx="1"/>
          </p:nvPr>
        </p:nvSpPr>
        <p:spPr>
          <a:xfrm>
            <a:off x="214489" y="2603500"/>
            <a:ext cx="5765623" cy="4011789"/>
          </a:xfrm>
        </p:spPr>
        <p:txBody>
          <a:bodyPr>
            <a:normAutofit fontScale="92500" lnSpcReduction="10000"/>
          </a:bodyPr>
          <a:lstStyle/>
          <a:p>
            <a:r>
              <a:rPr lang="en-US" dirty="0"/>
              <a:t>Important facts about Artemus’ world. In the last hundred years there has been human advancements into his world. The forest still exists but is shrinking with the human presence growing yearly. Predatory animal population is increasing and with this the food supply is getting smaller. With the increasing technology of man, the eagles are being exposed to more dangerous chemicals invading their environment. Artemus must take in all this information and do everything he can to protect his family and clan from becoming extinct in the long run. He posses an innate understanding without verbal language. He takes calculated introspection: Reasoning  before action.</a:t>
            </a:r>
          </a:p>
        </p:txBody>
      </p:sp>
      <p:sp>
        <p:nvSpPr>
          <p:cNvPr id="7" name="Content Placeholder 6">
            <a:extLst>
              <a:ext uri="{FF2B5EF4-FFF2-40B4-BE49-F238E27FC236}">
                <a16:creationId xmlns:a16="http://schemas.microsoft.com/office/drawing/2014/main" id="{803844DB-4E5F-CF00-D95B-F963373B58F3}"/>
              </a:ext>
            </a:extLst>
          </p:cNvPr>
          <p:cNvSpPr>
            <a:spLocks noGrp="1"/>
          </p:cNvSpPr>
          <p:nvPr>
            <p:ph sz="half" idx="2"/>
          </p:nvPr>
        </p:nvSpPr>
        <p:spPr>
          <a:xfrm>
            <a:off x="6208712" y="2603499"/>
            <a:ext cx="5667199" cy="4011789"/>
          </a:xfrm>
        </p:spPr>
        <p:txBody>
          <a:bodyPr>
            <a:normAutofit fontScale="92500" lnSpcReduction="10000"/>
          </a:bodyPr>
          <a:lstStyle/>
          <a:p>
            <a:r>
              <a:rPr lang="en-US" dirty="0"/>
              <a:t>Artemus has a call to duty of sound decision making and remain virtuous. He has plans to build an alliance with the members of his family and clan to help keep everyone safe. His realization of coordinated networks possibilities helps him establish lead birds and information network to solidify his position as protector and statesman. Artemus takes charge of generational change and adaptation for his world. He will combine old wisdom and new challenges to help keep tension low key. Family loyalty and extended community care, keeps the clan together. Artemus practices leadership through understanding rather than dominance. He focuses on individual gifts contributing to the collective strength. </a:t>
            </a:r>
          </a:p>
        </p:txBody>
      </p:sp>
    </p:spTree>
    <p:extLst>
      <p:ext uri="{BB962C8B-B14F-4D97-AF65-F5344CB8AC3E}">
        <p14:creationId xmlns:p14="http://schemas.microsoft.com/office/powerpoint/2010/main" val="442168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91000"/>
                <a:satMod val="164000"/>
                <a:lumMod val="74000"/>
              </a:schemeClr>
              <a:schemeClr val="bg2">
                <a:hueMod val="124000"/>
                <a:satMod val="140000"/>
                <a:lumMod val="142000"/>
              </a:schemeClr>
            </a:duotone>
          </a:blip>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314C310-850D-4491-AA52-C75BEA68B6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D4EC3799-3F52-48CE-85CC-83AED368EB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4" name="Rectangle 13">
              <a:extLst>
                <a:ext uri="{FF2B5EF4-FFF2-40B4-BE49-F238E27FC236}">
                  <a16:creationId xmlns:a16="http://schemas.microsoft.com/office/drawing/2014/main" id="{F3FC2939-BF10-4CBC-904B-74A17D4B9C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Freeform 5">
              <a:extLst>
                <a:ext uri="{FF2B5EF4-FFF2-40B4-BE49-F238E27FC236}">
                  <a16:creationId xmlns:a16="http://schemas.microsoft.com/office/drawing/2014/main" id="{266B6D5D-11B6-40A6-9CEF-F0B0D104C5C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en-US"/>
            </a:p>
          </p:txBody>
        </p:sp>
      </p:grpSp>
      <p:sp>
        <p:nvSpPr>
          <p:cNvPr id="5" name="Title 4">
            <a:extLst>
              <a:ext uri="{FF2B5EF4-FFF2-40B4-BE49-F238E27FC236}">
                <a16:creationId xmlns:a16="http://schemas.microsoft.com/office/drawing/2014/main" id="{D0EA08FC-38B9-CC05-2C80-AEC1A1FB7786}"/>
              </a:ext>
            </a:extLst>
          </p:cNvPr>
          <p:cNvSpPr>
            <a:spLocks noGrp="1"/>
          </p:cNvSpPr>
          <p:nvPr>
            <p:ph type="title"/>
          </p:nvPr>
        </p:nvSpPr>
        <p:spPr>
          <a:xfrm>
            <a:off x="836247" y="1085549"/>
            <a:ext cx="3430947" cy="4686903"/>
          </a:xfrm>
        </p:spPr>
        <p:txBody>
          <a:bodyPr anchor="ctr">
            <a:normAutofit/>
          </a:bodyPr>
          <a:lstStyle/>
          <a:p>
            <a:pPr algn="r"/>
            <a:r>
              <a:rPr lang="en-US" dirty="0">
                <a:solidFill>
                  <a:schemeClr val="tx1"/>
                </a:solidFill>
              </a:rPr>
              <a:t>Historical Background of Information</a:t>
            </a:r>
            <a:br>
              <a:rPr lang="en-US" dirty="0">
                <a:solidFill>
                  <a:schemeClr val="tx1"/>
                </a:solidFill>
              </a:rPr>
            </a:br>
            <a:r>
              <a:rPr lang="en-US" dirty="0">
                <a:solidFill>
                  <a:schemeClr val="tx1"/>
                </a:solidFill>
              </a:rPr>
              <a:t>continued</a:t>
            </a:r>
          </a:p>
        </p:txBody>
      </p:sp>
      <p:cxnSp>
        <p:nvCxnSpPr>
          <p:cNvPr id="17" name="Straight Connector 16">
            <a:extLst>
              <a:ext uri="{FF2B5EF4-FFF2-40B4-BE49-F238E27FC236}">
                <a16:creationId xmlns:a16="http://schemas.microsoft.com/office/drawing/2014/main" id="{789E20C7-BB50-4317-93C7-90C8ED80B2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930986"/>
            <a:ext cx="0" cy="3200400"/>
          </a:xfrm>
          <a:prstGeom prst="line">
            <a:avLst/>
          </a:prstGeom>
          <a:ln w="15875" cap="sq">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D923C51A-BFBD-7051-FA61-21274A1801FC}"/>
              </a:ext>
            </a:extLst>
          </p:cNvPr>
          <p:cNvSpPr>
            <a:spLocks noGrp="1"/>
          </p:cNvSpPr>
          <p:nvPr>
            <p:ph idx="1"/>
          </p:nvPr>
        </p:nvSpPr>
        <p:spPr>
          <a:xfrm>
            <a:off x="5041399" y="1085549"/>
            <a:ext cx="5579707" cy="4686903"/>
          </a:xfrm>
        </p:spPr>
        <p:txBody>
          <a:bodyPr anchor="ctr">
            <a:normAutofit/>
          </a:bodyPr>
          <a:lstStyle/>
          <a:p>
            <a:r>
              <a:rPr lang="en-US">
                <a:solidFill>
                  <a:schemeClr val="tx1"/>
                </a:solidFill>
              </a:rPr>
              <a:t>Artemus keeps up to date on his family by flying across two hundred miles of territory that his clan inhabits. The location of this territory is a place called Sand Point, just off the southern part of Lake Huron in Michigan. This terrain is flat and the perfect place for safety and the Headquarters for the Executive Alliance of Eagles.</a:t>
            </a:r>
          </a:p>
        </p:txBody>
      </p:sp>
    </p:spTree>
    <p:extLst>
      <p:ext uri="{BB962C8B-B14F-4D97-AF65-F5344CB8AC3E}">
        <p14:creationId xmlns:p14="http://schemas.microsoft.com/office/powerpoint/2010/main" val="2009243070"/>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9" name="Group 98">
            <a:extLst>
              <a:ext uri="{FF2B5EF4-FFF2-40B4-BE49-F238E27FC236}">
                <a16:creationId xmlns:a16="http://schemas.microsoft.com/office/drawing/2014/main" id="{6503EB0F-2257-4A3E-A73B-E1DE769B45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0" name="Rectangle 99">
              <a:extLst>
                <a:ext uri="{FF2B5EF4-FFF2-40B4-BE49-F238E27FC236}">
                  <a16:creationId xmlns:a16="http://schemas.microsoft.com/office/drawing/2014/main" id="{77012B2A-0D78-433A-8C68-8889D3DCD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1" name="Freeform 5">
              <a:extLst>
                <a:ext uri="{FF2B5EF4-FFF2-40B4-BE49-F238E27FC236}">
                  <a16:creationId xmlns:a16="http://schemas.microsoft.com/office/drawing/2014/main" id="{119D0202-ED3F-47CC-90E9-4E963BCDAB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103" name="Rectangle 102">
            <a:extLst>
              <a:ext uri="{FF2B5EF4-FFF2-40B4-BE49-F238E27FC236}">
                <a16:creationId xmlns:a16="http://schemas.microsoft.com/office/drawing/2014/main" id="{670D6F2B-93AF-47D6-9378-5E54BE0AC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81208C7E-07E4-9B9D-6642-AF075B1DAAF0}"/>
              </a:ext>
            </a:extLst>
          </p:cNvPr>
          <p:cNvSpPr>
            <a:spLocks noGrp="1"/>
          </p:cNvSpPr>
          <p:nvPr>
            <p:ph type="title"/>
          </p:nvPr>
        </p:nvSpPr>
        <p:spPr>
          <a:xfrm>
            <a:off x="1154955" y="1143000"/>
            <a:ext cx="6202578" cy="5078896"/>
          </a:xfrm>
        </p:spPr>
        <p:txBody>
          <a:bodyPr vert="horz" lIns="91440" tIns="45720" rIns="91440" bIns="45720" rtlCol="0" anchor="b">
            <a:normAutofit fontScale="90000"/>
          </a:bodyPr>
          <a:lstStyle/>
          <a:p>
            <a:pPr>
              <a:lnSpc>
                <a:spcPct val="90000"/>
              </a:lnSpc>
            </a:pP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r>
              <a:rPr lang="en-US" sz="1800" dirty="0"/>
              <a:t>Main Character- Artemus</a:t>
            </a:r>
            <a:br>
              <a:rPr lang="en-US" sz="1200" dirty="0"/>
            </a:br>
            <a:br>
              <a:rPr lang="en-US" sz="1200" dirty="0"/>
            </a:br>
            <a:br>
              <a:rPr lang="en-US" sz="1200" dirty="0"/>
            </a:br>
            <a:br>
              <a:rPr lang="en-US" sz="1200" dirty="0"/>
            </a:br>
            <a:r>
              <a:rPr lang="en-US" sz="1600" dirty="0">
                <a:latin typeface="Arial Black" panose="020B0A04020102020204" pitchFamily="34" charset="0"/>
              </a:rPr>
              <a:t>An exceptionally observant and thoughtful eaglet born into a powerful eagle family. Demonstrates wisdom beyond his years, strategical thinking and an innate ability to understand other’s gifts and strengths. He will become one of the families most powerful</a:t>
            </a:r>
            <a:br>
              <a:rPr lang="en-US" sz="1600" dirty="0">
                <a:latin typeface="Arial Black" panose="020B0A04020102020204" pitchFamily="34" charset="0"/>
              </a:rPr>
            </a:br>
            <a:r>
              <a:rPr lang="en-US" sz="1600" dirty="0">
                <a:latin typeface="Arial Black" panose="020B0A04020102020204" pitchFamily="34" charset="0"/>
              </a:rPr>
              <a:t>leaders and organizer that they have ever had.</a:t>
            </a:r>
            <a:br>
              <a:rPr lang="en-US" sz="1600" dirty="0">
                <a:latin typeface="Arial Black" panose="020B0A04020102020204" pitchFamily="34" charset="0"/>
              </a:rPr>
            </a:br>
            <a:r>
              <a:rPr lang="en-US" sz="1600" dirty="0">
                <a:latin typeface="Arial Black" panose="020B0A04020102020204" pitchFamily="34" charset="0"/>
              </a:rPr>
              <a:t>His life stages:</a:t>
            </a:r>
            <a:br>
              <a:rPr lang="en-US" sz="1600" dirty="0">
                <a:latin typeface="Arial Black" panose="020B0A04020102020204" pitchFamily="34" charset="0"/>
              </a:rPr>
            </a:br>
            <a:r>
              <a:rPr lang="en-US" sz="1600" dirty="0">
                <a:latin typeface="Arial Black" panose="020B0A04020102020204" pitchFamily="34" charset="0"/>
              </a:rPr>
              <a:t>One: Starts as an ordinary egg</a:t>
            </a:r>
            <a:br>
              <a:rPr lang="en-US" sz="1600" dirty="0">
                <a:latin typeface="Arial Black" panose="020B0A04020102020204" pitchFamily="34" charset="0"/>
              </a:rPr>
            </a:br>
            <a:r>
              <a:rPr lang="en-US" sz="1600" dirty="0">
                <a:latin typeface="Arial Black" panose="020B0A04020102020204" pitchFamily="34" charset="0"/>
              </a:rPr>
              <a:t>Two: Hatchling to fledging</a:t>
            </a:r>
            <a:br>
              <a:rPr lang="en-US" sz="1600" dirty="0">
                <a:latin typeface="Arial Black" panose="020B0A04020102020204" pitchFamily="34" charset="0"/>
              </a:rPr>
            </a:br>
            <a:r>
              <a:rPr lang="en-US" sz="1600" dirty="0">
                <a:latin typeface="Arial Black" panose="020B0A04020102020204" pitchFamily="34" charset="0"/>
              </a:rPr>
              <a:t>Three: Adolescent (learning and training) brown in color</a:t>
            </a:r>
            <a:br>
              <a:rPr lang="en-US" sz="1600" dirty="0">
                <a:latin typeface="Arial Black" panose="020B0A04020102020204" pitchFamily="34" charset="0"/>
              </a:rPr>
            </a:br>
            <a:r>
              <a:rPr lang="en-US" sz="1600" dirty="0">
                <a:latin typeface="Arial Black" panose="020B0A04020102020204" pitchFamily="34" charset="0"/>
              </a:rPr>
              <a:t>Four: Pre Adult (Physical and emotional maturity the scraggly molting period) starts to change in  color, speckled appearance.</a:t>
            </a:r>
            <a:br>
              <a:rPr lang="en-US" sz="1600" dirty="0">
                <a:latin typeface="Arial Black" panose="020B0A04020102020204" pitchFamily="34" charset="0"/>
              </a:rPr>
            </a:br>
            <a:r>
              <a:rPr lang="en-US" sz="1600" dirty="0">
                <a:latin typeface="Arial Black" panose="020B0A04020102020204" pitchFamily="34" charset="0"/>
              </a:rPr>
              <a:t>Five: Full adult (five to five and half years old, complete white heads and tail, yellow beak. Assumes leadership role)</a:t>
            </a:r>
            <a:br>
              <a:rPr lang="en-US" sz="1200" dirty="0"/>
            </a:br>
            <a:br>
              <a:rPr lang="en-US" sz="1200" dirty="0"/>
            </a:br>
            <a:br>
              <a:rPr lang="en-US" sz="1200" dirty="0"/>
            </a:br>
            <a:br>
              <a:rPr lang="en-US" sz="1200" dirty="0"/>
            </a:br>
            <a:br>
              <a:rPr lang="en-US" sz="1200" dirty="0"/>
            </a:br>
            <a:br>
              <a:rPr lang="en-US" sz="1200" dirty="0"/>
            </a:br>
            <a:br>
              <a:rPr lang="en-US" sz="1200" dirty="0"/>
            </a:br>
            <a:endParaRPr lang="en-US" sz="1200" dirty="0"/>
          </a:p>
        </p:txBody>
      </p:sp>
      <p:pic>
        <p:nvPicPr>
          <p:cNvPr id="38" name="Picture 37">
            <a:extLst>
              <a:ext uri="{FF2B5EF4-FFF2-40B4-BE49-F238E27FC236}">
                <a16:creationId xmlns:a16="http://schemas.microsoft.com/office/drawing/2014/main" id="{1491E423-9534-8CD4-0933-9F69A771D5AD}"/>
              </a:ext>
            </a:extLst>
          </p:cNvPr>
          <p:cNvPicPr>
            <a:picLocks noChangeAspect="1"/>
          </p:cNvPicPr>
          <p:nvPr/>
        </p:nvPicPr>
        <p:blipFill>
          <a:blip r:embed="rId4">
            <a:extLst>
              <a:ext uri="{28A0092B-C50C-407E-A947-70E740481C1C}">
                <a14:useLocalDpi xmlns:a14="http://schemas.microsoft.com/office/drawing/2010/main" val="0"/>
              </a:ext>
            </a:extLst>
          </a:blip>
          <a:srcRect t="7982" b="17703"/>
          <a:stretch>
            <a:fillRect/>
          </a:stretch>
        </p:blipFill>
        <p:spPr>
          <a:xfrm>
            <a:off x="8038005" y="471948"/>
            <a:ext cx="3677632" cy="5909207"/>
          </a:xfrm>
          <a:prstGeom prst="rect">
            <a:avLst/>
          </a:prstGeom>
          <a:ln>
            <a:noFill/>
          </a:ln>
        </p:spPr>
      </p:pic>
      <p:sp>
        <p:nvSpPr>
          <p:cNvPr id="105" name="Rectangle 104">
            <a:extLst>
              <a:ext uri="{FF2B5EF4-FFF2-40B4-BE49-F238E27FC236}">
                <a16:creationId xmlns:a16="http://schemas.microsoft.com/office/drawing/2014/main" id="{F56FB35D-9507-4E18-883E-A61D9FDE2E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540311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712E451E-151A-4910-BF41-6A040B659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useBgFill="1">
        <p:nvSpPr>
          <p:cNvPr id="35" name="Rectangle 34">
            <a:extLst>
              <a:ext uri="{FF2B5EF4-FFF2-40B4-BE49-F238E27FC236}">
                <a16:creationId xmlns:a16="http://schemas.microsoft.com/office/drawing/2014/main" id="{C296EFE4-A70C-4388-9A15-3F657B6615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6250" y="473745"/>
            <a:ext cx="11227090" cy="5902829"/>
          </a:xfrm>
          <a:prstGeom prst="rect">
            <a:avLst/>
          </a:prstGeom>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D590058-117F-A9B9-CB5F-F177CD41E4FA}"/>
              </a:ext>
            </a:extLst>
          </p:cNvPr>
          <p:cNvSpPr>
            <a:spLocks noGrp="1"/>
          </p:cNvSpPr>
          <p:nvPr>
            <p:ph type="title"/>
          </p:nvPr>
        </p:nvSpPr>
        <p:spPr>
          <a:xfrm>
            <a:off x="1154954" y="855482"/>
            <a:ext cx="8761413" cy="898674"/>
          </a:xfrm>
        </p:spPr>
        <p:txBody>
          <a:bodyPr anchor="b">
            <a:normAutofit/>
          </a:bodyPr>
          <a:lstStyle/>
          <a:p>
            <a:r>
              <a:rPr lang="en-US">
                <a:solidFill>
                  <a:schemeClr val="tx2"/>
                </a:solidFill>
              </a:rPr>
              <a:t>Main character continued</a:t>
            </a:r>
          </a:p>
        </p:txBody>
      </p:sp>
      <p:sp>
        <p:nvSpPr>
          <p:cNvPr id="37" name="Rectangle 36">
            <a:extLst>
              <a:ext uri="{FF2B5EF4-FFF2-40B4-BE49-F238E27FC236}">
                <a16:creationId xmlns:a16="http://schemas.microsoft.com/office/drawing/2014/main" id="{425EBAFC-9388-432A-BCFD-EEA2F410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Content Placeholder 2">
            <a:extLst>
              <a:ext uri="{FF2B5EF4-FFF2-40B4-BE49-F238E27FC236}">
                <a16:creationId xmlns:a16="http://schemas.microsoft.com/office/drawing/2014/main" id="{6FD4EEF5-70B8-E317-CAED-E0398296A609}"/>
              </a:ext>
            </a:extLst>
          </p:cNvPr>
          <p:cNvSpPr>
            <a:spLocks noGrp="1"/>
          </p:cNvSpPr>
          <p:nvPr>
            <p:ph idx="1"/>
          </p:nvPr>
        </p:nvSpPr>
        <p:spPr>
          <a:xfrm>
            <a:off x="677333" y="1754156"/>
            <a:ext cx="10859911" cy="4488599"/>
          </a:xfrm>
        </p:spPr>
        <p:txBody>
          <a:bodyPr anchor="ctr">
            <a:normAutofit/>
          </a:bodyPr>
          <a:lstStyle/>
          <a:p>
            <a:r>
              <a:rPr lang="en-US" dirty="0">
                <a:solidFill>
                  <a:schemeClr val="tx1"/>
                </a:solidFill>
              </a:rPr>
              <a:t>Artemus’ mother, Darlene senses something different about him when he is a young eaglet. She makes sure to nurture and encourage his abilities to make him strong. </a:t>
            </a:r>
          </a:p>
          <a:p>
            <a:r>
              <a:rPr lang="en-US" dirty="0">
                <a:solidFill>
                  <a:schemeClr val="tx1"/>
                </a:solidFill>
              </a:rPr>
              <a:t>Artemus is about to have his fledgling flight, and the fear builds up in him, but his mother reassures him that to be an eagle he needs to trust her and learn from her. For him to one day, be in charge he needs to fly.  His first experience is very frightening, Artemus holds tight to his mothers back and she flies straight towards the sun. Eagles have three eyelids: they have a golden color one that helps them see in the bright sunlight. They can look straight at the sun and have no ill effect on their sight. Darlene tells Artemus this, so that if he is ever chased, all he needs to do is head straight into the path of the sun. As his mother reaches extreme heights, Artemus falls off his mother’s back and tumbles towards the earth. He calls out to his mother to save him. She lets him fall for a short distances for she knows she can catch him before he hits the ground. You see eagles can travel very fast up to 100 miles an hour in a dive, with a wingspan of approximately seven and half feet, so, she will catch and save him. As she dives, she catches him and he latches on to her back again. She tells him that he must learn to trust his abilities to be a strong eagle. </a:t>
            </a:r>
          </a:p>
        </p:txBody>
      </p:sp>
    </p:spTree>
    <p:extLst>
      <p:ext uri="{BB962C8B-B14F-4D97-AF65-F5344CB8AC3E}">
        <p14:creationId xmlns:p14="http://schemas.microsoft.com/office/powerpoint/2010/main" val="814357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3" name="Group 112">
            <a:extLst>
              <a:ext uri="{FF2B5EF4-FFF2-40B4-BE49-F238E27FC236}">
                <a16:creationId xmlns:a16="http://schemas.microsoft.com/office/drawing/2014/main" id="{6503EB0F-2257-4A3E-A73B-E1DE769B45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14" name="Rectangle 113">
              <a:extLst>
                <a:ext uri="{FF2B5EF4-FFF2-40B4-BE49-F238E27FC236}">
                  <a16:creationId xmlns:a16="http://schemas.microsoft.com/office/drawing/2014/main" id="{77012B2A-0D78-433A-8C68-8889D3DCD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5" name="Freeform 5">
              <a:extLst>
                <a:ext uri="{FF2B5EF4-FFF2-40B4-BE49-F238E27FC236}">
                  <a16:creationId xmlns:a16="http://schemas.microsoft.com/office/drawing/2014/main" id="{119D0202-ED3F-47CC-90E9-4E963BCDAB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116" name="Rectangle 115">
            <a:extLst>
              <a:ext uri="{FF2B5EF4-FFF2-40B4-BE49-F238E27FC236}">
                <a16:creationId xmlns:a16="http://schemas.microsoft.com/office/drawing/2014/main" id="{670D6F2B-93AF-47D6-9378-5E54BE0AC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Title 8">
            <a:extLst>
              <a:ext uri="{FF2B5EF4-FFF2-40B4-BE49-F238E27FC236}">
                <a16:creationId xmlns:a16="http://schemas.microsoft.com/office/drawing/2014/main" id="{3EB83B9F-DF5A-AD6C-487C-9DA4FD7EBE12}"/>
              </a:ext>
            </a:extLst>
          </p:cNvPr>
          <p:cNvSpPr>
            <a:spLocks noGrp="1"/>
          </p:cNvSpPr>
          <p:nvPr>
            <p:ph type="title"/>
          </p:nvPr>
        </p:nvSpPr>
        <p:spPr>
          <a:xfrm>
            <a:off x="5274825" y="1143000"/>
            <a:ext cx="6268246" cy="3134032"/>
          </a:xfrm>
        </p:spPr>
        <p:txBody>
          <a:bodyPr vert="horz" lIns="91440" tIns="45720" rIns="91440" bIns="45720" rtlCol="0" anchor="b">
            <a:normAutofit/>
          </a:bodyPr>
          <a:lstStyle/>
          <a:p>
            <a:pPr>
              <a:lnSpc>
                <a:spcPct val="90000"/>
              </a:lnSpc>
            </a:pPr>
            <a:r>
              <a:rPr lang="en-US" sz="1700"/>
              <a:t>Darlene-Mother</a:t>
            </a:r>
            <a:br>
              <a:rPr lang="en-US" sz="1700"/>
            </a:br>
            <a:br>
              <a:rPr lang="en-US" sz="1700"/>
            </a:br>
            <a:r>
              <a:rPr lang="en-US" sz="1700"/>
              <a:t>Darlene is Artemus’s mother, she is a warrior, protector, a wise nurturing soul. She senses her son’s exceptional nature from birth. She is his teacher, food supplier and all  things good and strong in Artemus’s eyes. Darlene is a fierce fighter and is undefeated in battle, until  she’s is injured protecting her brother in a territorial fight. She tries to instill loyalty and trust in her son and train him in the ways of a very prominent eagle and to take his place in the hierarchy of the clan. This is her major role in life, to raise excellent eaglets to take their place in this world  to bring joy and enlightenment to the family and clan.</a:t>
            </a:r>
          </a:p>
        </p:txBody>
      </p:sp>
      <p:pic>
        <p:nvPicPr>
          <p:cNvPr id="11" name="Picture 10">
            <a:extLst>
              <a:ext uri="{FF2B5EF4-FFF2-40B4-BE49-F238E27FC236}">
                <a16:creationId xmlns:a16="http://schemas.microsoft.com/office/drawing/2014/main" id="{26ABD803-7D53-F8C4-FF66-BB4DD213A75D}"/>
              </a:ext>
            </a:extLst>
          </p:cNvPr>
          <p:cNvPicPr>
            <a:picLocks noChangeAspect="1"/>
          </p:cNvPicPr>
          <p:nvPr/>
        </p:nvPicPr>
        <p:blipFill>
          <a:blip r:embed="rId3">
            <a:extLst>
              <a:ext uri="{28A0092B-C50C-407E-A947-70E740481C1C}">
                <a14:useLocalDpi xmlns:a14="http://schemas.microsoft.com/office/drawing/2010/main" val="0"/>
              </a:ext>
            </a:extLst>
          </a:blip>
          <a:srcRect l="15915" r="11232" b="-1"/>
          <a:stretch>
            <a:fillRect/>
          </a:stretch>
        </p:blipFill>
        <p:spPr>
          <a:xfrm>
            <a:off x="1109764" y="1113063"/>
            <a:ext cx="3531062" cy="4628758"/>
          </a:xfrm>
          <a:prstGeom prst="roundRect">
            <a:avLst>
              <a:gd name="adj" fmla="val 1858"/>
            </a:avLst>
          </a:prstGeom>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val="294834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1" name="Group 80">
            <a:extLst>
              <a:ext uri="{FF2B5EF4-FFF2-40B4-BE49-F238E27FC236}">
                <a16:creationId xmlns:a16="http://schemas.microsoft.com/office/drawing/2014/main" id="{4091D54B-59AB-4A5E-8E9E-0421BD66D4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64" name="Rectangle 63">
              <a:extLst>
                <a:ext uri="{FF2B5EF4-FFF2-40B4-BE49-F238E27FC236}">
                  <a16:creationId xmlns:a16="http://schemas.microsoft.com/office/drawing/2014/main" id="{547CE62E-FFFD-4A1F-BA78-C3B89C36FC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5" name="Freeform 5">
              <a:extLst>
                <a:ext uri="{FF2B5EF4-FFF2-40B4-BE49-F238E27FC236}">
                  <a16:creationId xmlns:a16="http://schemas.microsoft.com/office/drawing/2014/main" id="{AE51FD27-6B6A-4D21-BF22-245DA9BD0B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82" name="Rectangle 81">
            <a:extLst>
              <a:ext uri="{FF2B5EF4-FFF2-40B4-BE49-F238E27FC236}">
                <a16:creationId xmlns:a16="http://schemas.microsoft.com/office/drawing/2014/main" id="{B8144315-1C5A-4185-A952-25D98D303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3" name="Freeform 5">
            <a:extLst>
              <a:ext uri="{FF2B5EF4-FFF2-40B4-BE49-F238E27FC236}">
                <a16:creationId xmlns:a16="http://schemas.microsoft.com/office/drawing/2014/main" id="{4E212B76-74CB-461F-90A3-EF4F2397A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en-US"/>
          </a:p>
        </p:txBody>
      </p:sp>
      <p:sp>
        <p:nvSpPr>
          <p:cNvPr id="2" name="Title 1">
            <a:extLst>
              <a:ext uri="{FF2B5EF4-FFF2-40B4-BE49-F238E27FC236}">
                <a16:creationId xmlns:a16="http://schemas.microsoft.com/office/drawing/2014/main" id="{A4062E13-66EA-264E-8B0B-56F3E8BC29C6}"/>
              </a:ext>
            </a:extLst>
          </p:cNvPr>
          <p:cNvSpPr>
            <a:spLocks noGrp="1"/>
          </p:cNvSpPr>
          <p:nvPr>
            <p:ph type="title"/>
          </p:nvPr>
        </p:nvSpPr>
        <p:spPr>
          <a:xfrm>
            <a:off x="6457244" y="1180749"/>
            <a:ext cx="5119693" cy="3729918"/>
          </a:xfrm>
        </p:spPr>
        <p:txBody>
          <a:bodyPr vert="horz" lIns="91440" tIns="45720" rIns="91440" bIns="45720" rtlCol="0" anchor="b">
            <a:normAutofit/>
          </a:bodyPr>
          <a:lstStyle/>
          <a:p>
            <a:pPr>
              <a:lnSpc>
                <a:spcPct val="90000"/>
              </a:lnSpc>
            </a:pPr>
            <a:r>
              <a:rPr lang="en-US" sz="1400" b="0" i="0" kern="1200" dirty="0">
                <a:solidFill>
                  <a:srgbClr val="EBEBEB"/>
                </a:solidFill>
                <a:latin typeface="+mj-lt"/>
                <a:ea typeface="+mj-ea"/>
                <a:cs typeface="+mj-cs"/>
              </a:rPr>
              <a:t>Herston –Uncle</a:t>
            </a:r>
            <a:br>
              <a:rPr lang="en-US" sz="1400" b="0" i="0" kern="1200" dirty="0">
                <a:solidFill>
                  <a:srgbClr val="EBEBEB"/>
                </a:solidFill>
                <a:latin typeface="+mj-lt"/>
                <a:ea typeface="+mj-ea"/>
                <a:cs typeface="+mj-cs"/>
              </a:rPr>
            </a:br>
            <a:br>
              <a:rPr lang="en-US" sz="1400" b="0" i="0" kern="1200" dirty="0">
                <a:solidFill>
                  <a:srgbClr val="EBEBEB"/>
                </a:solidFill>
                <a:latin typeface="+mj-lt"/>
                <a:ea typeface="+mj-ea"/>
                <a:cs typeface="+mj-cs"/>
              </a:rPr>
            </a:br>
            <a:r>
              <a:rPr lang="en-US" sz="1400" b="0" i="0" kern="1200" dirty="0">
                <a:solidFill>
                  <a:srgbClr val="EBEBEB"/>
                </a:solidFill>
                <a:latin typeface="+mj-lt"/>
                <a:ea typeface="+mj-ea"/>
                <a:cs typeface="+mj-cs"/>
              </a:rPr>
              <a:t> Herston is a very hands on, uncle to Artemus. He becomes a mentor figure during the eaglet’s adolescent phase. Here he sets out to be there and help with any questions he might have in becoming a full grown, bald eagle. But that was almost not to be. Artemus’s uncle was severely injured in a very brutal territorial fight, along with Artemus’s mother, who came to rescue her brother, but became severely injured herself. Their sister who is the seventh daughter of a seventh daughter came to help them with her gift of healing. With the help of his sisters, he survives and helps Artemus in the future.</a:t>
            </a:r>
            <a:br>
              <a:rPr lang="en-US" sz="1400" b="0" i="0" kern="1200" dirty="0">
                <a:solidFill>
                  <a:srgbClr val="EBEBEB"/>
                </a:solidFill>
                <a:latin typeface="+mj-lt"/>
                <a:ea typeface="+mj-ea"/>
                <a:cs typeface="+mj-cs"/>
              </a:rPr>
            </a:br>
            <a:br>
              <a:rPr lang="en-US" sz="1400" b="0" i="0" kern="1200" dirty="0">
                <a:solidFill>
                  <a:srgbClr val="EBEBEB"/>
                </a:solidFill>
                <a:latin typeface="+mj-lt"/>
                <a:ea typeface="+mj-ea"/>
                <a:cs typeface="+mj-cs"/>
              </a:rPr>
            </a:br>
            <a:endParaRPr lang="en-US" sz="1400" b="0" i="0" kern="1200" dirty="0">
              <a:solidFill>
                <a:srgbClr val="EBEBEB"/>
              </a:solidFill>
              <a:latin typeface="+mj-lt"/>
              <a:ea typeface="+mj-ea"/>
              <a:cs typeface="+mj-cs"/>
            </a:endParaRPr>
          </a:p>
        </p:txBody>
      </p:sp>
      <p:sp>
        <p:nvSpPr>
          <p:cNvPr id="71" name="Rectangle 70">
            <a:extLst>
              <a:ext uri="{FF2B5EF4-FFF2-40B4-BE49-F238E27FC236}">
                <a16:creationId xmlns:a16="http://schemas.microsoft.com/office/drawing/2014/main" id="{81E746D0-4B37-4869-B2EF-79D5F0FFF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6" name="Picture 5">
            <a:extLst>
              <a:ext uri="{FF2B5EF4-FFF2-40B4-BE49-F238E27FC236}">
                <a16:creationId xmlns:a16="http://schemas.microsoft.com/office/drawing/2014/main" id="{61B03B8C-AD80-68A7-EE36-DDFB2A183BD1}"/>
              </a:ext>
            </a:extLst>
          </p:cNvPr>
          <p:cNvPicPr>
            <a:picLocks noChangeAspect="1"/>
          </p:cNvPicPr>
          <p:nvPr/>
        </p:nvPicPr>
        <p:blipFill>
          <a:blip r:embed="rId4">
            <a:extLst>
              <a:ext uri="{28A0092B-C50C-407E-A947-70E740481C1C}">
                <a14:useLocalDpi xmlns:a14="http://schemas.microsoft.com/office/drawing/2010/main" val="0"/>
              </a:ext>
            </a:extLst>
          </a:blip>
          <a:srcRect r="-1" b="18895"/>
          <a:stretch>
            <a:fillRect/>
          </a:stretch>
        </p:blipFill>
        <p:spPr>
          <a:xfrm>
            <a:off x="1109764" y="1180749"/>
            <a:ext cx="4986236" cy="4493385"/>
          </a:xfrm>
          <a:prstGeom prst="roundRect">
            <a:avLst>
              <a:gd name="adj" fmla="val 1858"/>
            </a:avLst>
          </a:prstGeom>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val="13170759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6" name="Group 145">
            <a:extLst>
              <a:ext uri="{FF2B5EF4-FFF2-40B4-BE49-F238E27FC236}">
                <a16:creationId xmlns:a16="http://schemas.microsoft.com/office/drawing/2014/main" id="{FAEF28A3-012D-4640-B8B8-1EF6EAF723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64" name="Rectangle 63">
              <a:extLst>
                <a:ext uri="{FF2B5EF4-FFF2-40B4-BE49-F238E27FC236}">
                  <a16:creationId xmlns:a16="http://schemas.microsoft.com/office/drawing/2014/main" id="{F3B2F1C2-14D3-4A53-B329-323795BCF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5" name="Oval 64">
              <a:extLst>
                <a:ext uri="{FF2B5EF4-FFF2-40B4-BE49-F238E27FC236}">
                  <a16:creationId xmlns:a16="http://schemas.microsoft.com/office/drawing/2014/main" id="{194E879E-1515-4211-8F1B-B68A92B2C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6" name="Oval 65">
              <a:extLst>
                <a:ext uri="{FF2B5EF4-FFF2-40B4-BE49-F238E27FC236}">
                  <a16:creationId xmlns:a16="http://schemas.microsoft.com/office/drawing/2014/main" id="{F7137E7D-1F4E-498A-97D1-0E1FE6FC6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7" name="Oval 66">
              <a:extLst>
                <a:ext uri="{FF2B5EF4-FFF2-40B4-BE49-F238E27FC236}">
                  <a16:creationId xmlns:a16="http://schemas.microsoft.com/office/drawing/2014/main" id="{91375183-B6E5-43E0-B28F-39EC90838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8" name="Oval 67">
              <a:extLst>
                <a:ext uri="{FF2B5EF4-FFF2-40B4-BE49-F238E27FC236}">
                  <a16:creationId xmlns:a16="http://schemas.microsoft.com/office/drawing/2014/main" id="{267F36BD-A8AF-4304-A662-1007CC174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9" name="Oval 68">
              <a:extLst>
                <a:ext uri="{FF2B5EF4-FFF2-40B4-BE49-F238E27FC236}">
                  <a16:creationId xmlns:a16="http://schemas.microsoft.com/office/drawing/2014/main" id="{15D9095F-2809-4A90-A032-250AC21C3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0" name="Freeform 5">
              <a:extLst>
                <a:ext uri="{FF2B5EF4-FFF2-40B4-BE49-F238E27FC236}">
                  <a16:creationId xmlns:a16="http://schemas.microsoft.com/office/drawing/2014/main" id="{9027D7BF-C282-4477-A406-245C3F2652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71" name="Freeform 5">
              <a:extLst>
                <a:ext uri="{FF2B5EF4-FFF2-40B4-BE49-F238E27FC236}">
                  <a16:creationId xmlns:a16="http://schemas.microsoft.com/office/drawing/2014/main" id="{AC3C43D8-426E-472E-A8E8-C41BF7A876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72" name="Freeform 5">
              <a:extLst>
                <a:ext uri="{FF2B5EF4-FFF2-40B4-BE49-F238E27FC236}">
                  <a16:creationId xmlns:a16="http://schemas.microsoft.com/office/drawing/2014/main" id="{52DCAE0E-B8DE-4C42-A48F-FA0C8345AC9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147" name="Rectangle 146">
            <a:extLst>
              <a:ext uri="{FF2B5EF4-FFF2-40B4-BE49-F238E27FC236}">
                <a16:creationId xmlns:a16="http://schemas.microsoft.com/office/drawing/2014/main" id="{59647F54-801D-44AB-8284-EDDFF77631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Title 2">
            <a:extLst>
              <a:ext uri="{FF2B5EF4-FFF2-40B4-BE49-F238E27FC236}">
                <a16:creationId xmlns:a16="http://schemas.microsoft.com/office/drawing/2014/main" id="{C31A8EBF-4E4B-255C-A757-9333EE61B03E}"/>
              </a:ext>
            </a:extLst>
          </p:cNvPr>
          <p:cNvSpPr>
            <a:spLocks noGrp="1"/>
          </p:cNvSpPr>
          <p:nvPr>
            <p:ph type="title"/>
          </p:nvPr>
        </p:nvSpPr>
        <p:spPr>
          <a:xfrm>
            <a:off x="1154954" y="973668"/>
            <a:ext cx="8761413" cy="706964"/>
          </a:xfrm>
        </p:spPr>
        <p:txBody>
          <a:bodyPr vert="horz" lIns="91440" tIns="45720" rIns="91440" bIns="45720" rtlCol="0" anchor="ctr">
            <a:normAutofit/>
          </a:bodyPr>
          <a:lstStyle/>
          <a:p>
            <a:pPr algn="ctr"/>
            <a:r>
              <a:rPr lang="en-US" sz="3600" dirty="0"/>
              <a:t>Norville-Father</a:t>
            </a:r>
          </a:p>
        </p:txBody>
      </p:sp>
      <p:sp>
        <p:nvSpPr>
          <p:cNvPr id="148" name="Text Placeholder 3">
            <a:extLst>
              <a:ext uri="{FF2B5EF4-FFF2-40B4-BE49-F238E27FC236}">
                <a16:creationId xmlns:a16="http://schemas.microsoft.com/office/drawing/2014/main" id="{4F74B38D-8B90-1337-55CB-2B7EBB594393}"/>
              </a:ext>
            </a:extLst>
          </p:cNvPr>
          <p:cNvSpPr>
            <a:spLocks noGrp="1"/>
          </p:cNvSpPr>
          <p:nvPr>
            <p:ph type="body" sz="half" idx="2"/>
          </p:nvPr>
        </p:nvSpPr>
        <p:spPr>
          <a:xfrm>
            <a:off x="1154954" y="2603500"/>
            <a:ext cx="6397313" cy="3416300"/>
          </a:xfrm>
        </p:spPr>
        <p:txBody>
          <a:bodyPr vert="horz" lIns="91440" tIns="45720" rIns="91440" bIns="45720" rtlCol="0" anchor="ctr">
            <a:normAutofit/>
          </a:bodyPr>
          <a:lstStyle/>
          <a:p>
            <a:pPr>
              <a:lnSpc>
                <a:spcPct val="90000"/>
              </a:lnSpc>
            </a:pPr>
            <a:endParaRPr lang="en-US" dirty="0"/>
          </a:p>
          <a:p>
            <a:pPr>
              <a:lnSpc>
                <a:spcPct val="90000"/>
              </a:lnSpc>
              <a:buFont typeface="Wingdings 3" charset="2"/>
              <a:buChar char=""/>
            </a:pPr>
            <a:r>
              <a:rPr lang="en-US" dirty="0"/>
              <a:t>Artemus’s father is a statesman, protector, and steps in during his wife’s recovery to help raise Artemus. He takes over training Artemus in his flying and bring his food until Darlene can start again. This should not be long with the healing powers of Darlene’s sister gift. Norville is a good father, he does help with the eaglets, but mostly he is involved with the daily activities of the Alliance, and here is where Artemus will learn to be the statesman like his father to lead the family and clan in the future. This episode in their lives makes them closer than they would have been if it hadn’t happened.</a:t>
            </a:r>
          </a:p>
        </p:txBody>
      </p:sp>
      <p:pic>
        <p:nvPicPr>
          <p:cNvPr id="6" name="Picture 5">
            <a:extLst>
              <a:ext uri="{FF2B5EF4-FFF2-40B4-BE49-F238E27FC236}">
                <a16:creationId xmlns:a16="http://schemas.microsoft.com/office/drawing/2014/main" id="{1802C7BA-D084-45CF-827F-2869E8FB21DB}"/>
              </a:ext>
            </a:extLst>
          </p:cNvPr>
          <p:cNvPicPr>
            <a:picLocks noChangeAspect="1"/>
          </p:cNvPicPr>
          <p:nvPr/>
        </p:nvPicPr>
        <p:blipFill>
          <a:blip r:embed="rId3">
            <a:extLst>
              <a:ext uri="{28A0092B-C50C-407E-A947-70E740481C1C}">
                <a14:useLocalDpi xmlns:a14="http://schemas.microsoft.com/office/drawing/2010/main" val="0"/>
              </a:ext>
            </a:extLst>
          </a:blip>
          <a:srcRect t="17099" r="-4" b="-4"/>
          <a:stretch>
            <a:fillRect/>
          </a:stretch>
        </p:blipFill>
        <p:spPr>
          <a:xfrm>
            <a:off x="8020571" y="2775951"/>
            <a:ext cx="3080048" cy="3067163"/>
          </a:xfrm>
          <a:prstGeom prst="roundRect">
            <a:avLst>
              <a:gd name="adj" fmla="val 1858"/>
            </a:avLst>
          </a:prstGeom>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val="8302196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Ion Boardroom</Template>
  <TotalTime>4280</TotalTime>
  <Words>2433</Words>
  <Application>Microsoft Office PowerPoint</Application>
  <PresentationFormat>Widescreen</PresentationFormat>
  <Paragraphs>49</Paragraphs>
  <Slides>15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Aptos</vt:lpstr>
      <vt:lpstr>Arial</vt:lpstr>
      <vt:lpstr>Arial Black</vt:lpstr>
      <vt:lpstr>Bookman Old Style</vt:lpstr>
      <vt:lpstr>Century Gothic</vt:lpstr>
      <vt:lpstr>Wingdings 3</vt:lpstr>
      <vt:lpstr>Ion Boardroom</vt:lpstr>
      <vt:lpstr>The Journey of Artemus By  Barry Duty     Developing New Worlds</vt:lpstr>
      <vt:lpstr>The Journey of Artemus</vt:lpstr>
      <vt:lpstr>Historical Background Information</vt:lpstr>
      <vt:lpstr>Historical Background of Information continued</vt:lpstr>
      <vt:lpstr>                  Main Character- Artemus    An exceptionally observant and thoughtful eaglet born into a powerful eagle family. Demonstrates wisdom beyond his years, strategical thinking and an innate ability to understand other’s gifts and strengths. He will become one of the families most powerful leaders and organizer that they have ever had. His life stages: One: Starts as an ordinary egg Two: Hatchling to fledging Three: Adolescent (learning and training) brown in color Four: Pre Adult (Physical and emotional maturity the scraggly molting period) starts to change in  color, speckled appearance. Five: Full adult (five to five and half years old, complete white heads and tail, yellow beak. Assumes leadership role)       </vt:lpstr>
      <vt:lpstr>Main character continued</vt:lpstr>
      <vt:lpstr>Darlene-Mother  Darlene is Artemus’s mother, she is a warrior, protector, a wise nurturing soul. She senses her son’s exceptional nature from birth. She is his teacher, food supplier and all  things good and strong in Artemus’s eyes. Darlene is a fierce fighter and is undefeated in battle, until  she’s is injured protecting her brother in a territorial fight. She tries to instill loyalty and trust in her son and train him in the ways of a very prominent eagle and to take his place in the hierarchy of the clan. This is her major role in life, to raise excellent eaglets to take their place in this world  to bring joy and enlightenment to the family and clan.</vt:lpstr>
      <vt:lpstr>Herston –Uncle   Herston is a very hands on, uncle to Artemus. He becomes a mentor figure during the eaglet’s adolescent phase. Here he sets out to be there and help with any questions he might have in becoming a full grown, bald eagle. But that was almost not to be. Artemus’s uncle was severely injured in a very brutal territorial fight, along with Artemus’s mother, who came to rescue her brother, but became severely injured herself. Their sister who is the seventh daughter of a seventh daughter came to help them with her gift of healing. With the help of his sisters, he survives and helps Artemus in the future.  </vt:lpstr>
      <vt:lpstr>Norville-Father</vt:lpstr>
      <vt:lpstr>Water</vt:lpstr>
      <vt:lpstr>Nest</vt:lpstr>
      <vt:lpstr>Terrain</vt:lpstr>
      <vt:lpstr>High above the jagged edge of the massive nest of a highly influential and powerful family, sits a young eaglet whose name is Artemus. He was born to rule but before he can claim his birthright, he must first master the sky. He father, Norvell, is a brilliant and highly respected statesman who skillfully navigates the clan’s complex political webs, silently grooming young Artemus to inherit the mantle of ultimate authority. His mother, Darlene, beautifully balances two entirely different worlds: she is a fierce warrior on the battlefield, yet a deeply kind, compassionate, and nurturing soul at the nest. She provides Artemus with the emotional strength and love he needs to survive.   The clock is ticking rapidly for the young prince of the air. Artemus needs to learn to fly incredibly soon, as the future stability and survival of the entire clan heavily rest upon his physical development. As the sole heir to this legendary family legacy, he is destined to eventually take over as the main leader of the flock. However, the path to the throne is fraught with immense psychological pressure, rigid social expectations and hidden political rivals who are eagerly waiting for him to fail his initial flight trails. Artemus must urgently find his own wings, blend his father’s sharp diplomatic statesmanship with his mother’s courageous, protective warrior spirit. To secure his future, he must prove to the ruling council that he can rise above the storm clouds and successfully protect their vast territory.</vt:lpstr>
      <vt:lpstr>The Journey of          Artemus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Barry Duty</dc:creator>
  <cp:lastModifiedBy>Barry Duty</cp:lastModifiedBy>
  <cp:revision>2</cp:revision>
  <dcterms:created xsi:type="dcterms:W3CDTF">2026-07-24T23:45:19Z</dcterms:created>
  <dcterms:modified xsi:type="dcterms:W3CDTF">2026-07-27T23:24:24Z</dcterms:modified>
</cp:coreProperties>
</file>